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sldIdLst>
    <p:sldId id="256" r:id="rId2"/>
    <p:sldId id="257" r:id="rId3"/>
    <p:sldId id="258" r:id="rId4"/>
    <p:sldId id="259" r:id="rId5"/>
    <p:sldId id="261" r:id="rId6"/>
    <p:sldId id="262"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462" r:id="rId40"/>
    <p:sldId id="463" r:id="rId41"/>
    <p:sldId id="464" r:id="rId42"/>
    <p:sldId id="465" r:id="rId43"/>
    <p:sldId id="466" r:id="rId44"/>
    <p:sldId id="467"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391" r:id="rId60"/>
    <p:sldId id="400" r:id="rId61"/>
    <p:sldId id="393" r:id="rId62"/>
    <p:sldId id="394" r:id="rId63"/>
    <p:sldId id="395" r:id="rId64"/>
    <p:sldId id="396" r:id="rId65"/>
    <p:sldId id="397" r:id="rId66"/>
    <p:sldId id="398" r:id="rId67"/>
    <p:sldId id="399" r:id="rId68"/>
    <p:sldId id="401" r:id="rId69"/>
    <p:sldId id="402" r:id="rId70"/>
    <p:sldId id="403" r:id="rId71"/>
    <p:sldId id="404" r:id="rId72"/>
    <p:sldId id="405" r:id="rId73"/>
    <p:sldId id="406" r:id="rId74"/>
    <p:sldId id="407" r:id="rId75"/>
    <p:sldId id="408" r:id="rId76"/>
    <p:sldId id="409" r:id="rId77"/>
    <p:sldId id="297" r:id="rId78"/>
    <p:sldId id="298" r:id="rId79"/>
    <p:sldId id="299" r:id="rId80"/>
    <p:sldId id="300" r:id="rId81"/>
    <p:sldId id="301" r:id="rId82"/>
    <p:sldId id="302" r:id="rId83"/>
    <p:sldId id="304" r:id="rId84"/>
    <p:sldId id="305" r:id="rId85"/>
    <p:sldId id="308" r:id="rId86"/>
    <p:sldId id="310" r:id="rId87"/>
    <p:sldId id="311" r:id="rId88"/>
    <p:sldId id="312" r:id="rId89"/>
    <p:sldId id="313" r:id="rId90"/>
    <p:sldId id="314" r:id="rId91"/>
    <p:sldId id="315" r:id="rId92"/>
    <p:sldId id="316" r:id="rId93"/>
    <p:sldId id="322" r:id="rId94"/>
    <p:sldId id="323" r:id="rId95"/>
    <p:sldId id="324" r:id="rId96"/>
    <p:sldId id="325" r:id="rId97"/>
    <p:sldId id="326" r:id="rId98"/>
    <p:sldId id="327" r:id="rId99"/>
    <p:sldId id="328" r:id="rId100"/>
    <p:sldId id="338" r:id="rId101"/>
    <p:sldId id="339" r:id="rId102"/>
    <p:sldId id="342" r:id="rId103"/>
    <p:sldId id="343" r:id="rId104"/>
    <p:sldId id="344" r:id="rId105"/>
    <p:sldId id="345" r:id="rId106"/>
    <p:sldId id="346" r:id="rId107"/>
    <p:sldId id="347" r:id="rId108"/>
    <p:sldId id="348" r:id="rId109"/>
    <p:sldId id="378" r:id="rId110"/>
    <p:sldId id="379" r:id="rId111"/>
    <p:sldId id="414" r:id="rId112"/>
    <p:sldId id="410" r:id="rId113"/>
    <p:sldId id="411" r:id="rId114"/>
    <p:sldId id="412" r:id="rId115"/>
    <p:sldId id="413" r:id="rId116"/>
    <p:sldId id="380" r:id="rId117"/>
    <p:sldId id="381" r:id="rId118"/>
    <p:sldId id="382" r:id="rId119"/>
    <p:sldId id="385" r:id="rId120"/>
    <p:sldId id="386" r:id="rId121"/>
    <p:sldId id="387" r:id="rId122"/>
    <p:sldId id="388" r:id="rId123"/>
    <p:sldId id="389" r:id="rId124"/>
    <p:sldId id="390" r:id="rId125"/>
    <p:sldId id="415" r:id="rId126"/>
    <p:sldId id="416" r:id="rId127"/>
    <p:sldId id="417" r:id="rId128"/>
    <p:sldId id="418" r:id="rId129"/>
    <p:sldId id="419" r:id="rId130"/>
    <p:sldId id="420" r:id="rId131"/>
    <p:sldId id="421" r:id="rId132"/>
    <p:sldId id="422" r:id="rId133"/>
    <p:sldId id="423" r:id="rId134"/>
    <p:sldId id="424" r:id="rId135"/>
    <p:sldId id="425" r:id="rId136"/>
    <p:sldId id="426" r:id="rId137"/>
    <p:sldId id="427" r:id="rId138"/>
    <p:sldId id="428" r:id="rId139"/>
    <p:sldId id="429" r:id="rId14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95" autoAdjust="0"/>
  </p:normalViewPr>
  <p:slideViewPr>
    <p:cSldViewPr>
      <p:cViewPr>
        <p:scale>
          <a:sx n="70" d="100"/>
          <a:sy n="70" d="100"/>
        </p:scale>
        <p:origin x="-2790" y="-9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line3DChart>
        <c:grouping val="standard"/>
        <c:varyColors val="0"/>
        <c:ser>
          <c:idx val="0"/>
          <c:order val="0"/>
          <c:tx>
            <c:strRef>
              <c:f>Sayfa1!$B$1</c:f>
              <c:strCache>
                <c:ptCount val="1"/>
                <c:pt idx="0">
                  <c:v>Seri 1</c:v>
                </c:pt>
              </c:strCache>
            </c:strRef>
          </c:tx>
          <c:cat>
            <c:strRef>
              <c:f>Sayfa1!$A$2:$A$5</c:f>
              <c:strCache>
                <c:ptCount val="4"/>
                <c:pt idx="0">
                  <c:v>Kategori 1</c:v>
                </c:pt>
                <c:pt idx="1">
                  <c:v>Kategori 2</c:v>
                </c:pt>
                <c:pt idx="2">
                  <c:v>Kategori 3</c:v>
                </c:pt>
                <c:pt idx="3">
                  <c:v>Kategori 4</c:v>
                </c:pt>
              </c:strCache>
            </c:strRef>
          </c:cat>
          <c:val>
            <c:numRef>
              <c:f>Sayfa1!$B$2:$B$5</c:f>
              <c:numCache>
                <c:formatCode>General</c:formatCode>
                <c:ptCount val="4"/>
                <c:pt idx="0">
                  <c:v>4.3</c:v>
                </c:pt>
                <c:pt idx="1">
                  <c:v>2.5</c:v>
                </c:pt>
                <c:pt idx="2">
                  <c:v>3.5</c:v>
                </c:pt>
                <c:pt idx="3">
                  <c:v>4.5</c:v>
                </c:pt>
              </c:numCache>
            </c:numRef>
          </c:val>
          <c:smooth val="0"/>
        </c:ser>
        <c:ser>
          <c:idx val="1"/>
          <c:order val="1"/>
          <c:tx>
            <c:strRef>
              <c:f>Sayfa1!$C$1</c:f>
              <c:strCache>
                <c:ptCount val="1"/>
                <c:pt idx="0">
                  <c:v>Seri 2</c:v>
                </c:pt>
              </c:strCache>
            </c:strRef>
          </c:tx>
          <c:cat>
            <c:strRef>
              <c:f>Sayfa1!$A$2:$A$5</c:f>
              <c:strCache>
                <c:ptCount val="4"/>
                <c:pt idx="0">
                  <c:v>Kategori 1</c:v>
                </c:pt>
                <c:pt idx="1">
                  <c:v>Kategori 2</c:v>
                </c:pt>
                <c:pt idx="2">
                  <c:v>Kategori 3</c:v>
                </c:pt>
                <c:pt idx="3">
                  <c:v>Kategori 4</c:v>
                </c:pt>
              </c:strCache>
            </c:strRef>
          </c:cat>
          <c:val>
            <c:numRef>
              <c:f>Sayfa1!$C$2:$C$5</c:f>
              <c:numCache>
                <c:formatCode>General</c:formatCode>
                <c:ptCount val="4"/>
                <c:pt idx="0">
                  <c:v>2.4</c:v>
                </c:pt>
                <c:pt idx="1">
                  <c:v>4.4000000000000004</c:v>
                </c:pt>
                <c:pt idx="2">
                  <c:v>1.8</c:v>
                </c:pt>
                <c:pt idx="3">
                  <c:v>2.8</c:v>
                </c:pt>
              </c:numCache>
            </c:numRef>
          </c:val>
          <c:smooth val="0"/>
        </c:ser>
        <c:ser>
          <c:idx val="2"/>
          <c:order val="2"/>
          <c:tx>
            <c:strRef>
              <c:f>Sayfa1!$D$1</c:f>
              <c:strCache>
                <c:ptCount val="1"/>
                <c:pt idx="0">
                  <c:v>Seri 3</c:v>
                </c:pt>
              </c:strCache>
            </c:strRef>
          </c:tx>
          <c:cat>
            <c:strRef>
              <c:f>Sayfa1!$A$2:$A$5</c:f>
              <c:strCache>
                <c:ptCount val="4"/>
                <c:pt idx="0">
                  <c:v>Kategori 1</c:v>
                </c:pt>
                <c:pt idx="1">
                  <c:v>Kategori 2</c:v>
                </c:pt>
                <c:pt idx="2">
                  <c:v>Kategori 3</c:v>
                </c:pt>
                <c:pt idx="3">
                  <c:v>Kategori 4</c:v>
                </c:pt>
              </c:strCache>
            </c:strRef>
          </c:cat>
          <c:val>
            <c:numRef>
              <c:f>Sayfa1!$D$2:$D$5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axId val="223065216"/>
        <c:axId val="223066752"/>
        <c:axId val="222042304"/>
      </c:line3DChart>
      <c:catAx>
        <c:axId val="223065216"/>
        <c:scaling>
          <c:orientation val="minMax"/>
        </c:scaling>
        <c:delete val="0"/>
        <c:axPos val="b"/>
        <c:majorTickMark val="out"/>
        <c:minorTickMark val="none"/>
        <c:tickLblPos val="nextTo"/>
        <c:crossAx val="223066752"/>
        <c:crosses val="autoZero"/>
        <c:auto val="1"/>
        <c:lblAlgn val="ctr"/>
        <c:lblOffset val="100"/>
        <c:noMultiLvlLbl val="0"/>
      </c:catAx>
      <c:valAx>
        <c:axId val="223066752"/>
        <c:scaling>
          <c:orientation val="minMax"/>
        </c:scaling>
        <c:delete val="0"/>
        <c:axPos val="l"/>
        <c:majorGridlines/>
        <c:numFmt formatCode="General" sourceLinked="1"/>
        <c:majorTickMark val="out"/>
        <c:minorTickMark val="none"/>
        <c:tickLblPos val="nextTo"/>
        <c:crossAx val="223065216"/>
        <c:crosses val="autoZero"/>
        <c:crossBetween val="between"/>
      </c:valAx>
      <c:serAx>
        <c:axId val="222042304"/>
        <c:scaling>
          <c:orientation val="minMax"/>
        </c:scaling>
        <c:delete val="0"/>
        <c:axPos val="b"/>
        <c:majorTickMark val="out"/>
        <c:minorTickMark val="none"/>
        <c:tickLblPos val="nextTo"/>
        <c:crossAx val="223066752"/>
        <c:crosses val="autoZero"/>
      </c:serAx>
    </c:plotArea>
    <c:plotVisOnly val="1"/>
    <c:dispBlanksAs val="gap"/>
    <c:showDLblsOverMax val="0"/>
  </c:chart>
  <c:txPr>
    <a:bodyPr/>
    <a:lstStyle/>
    <a:p>
      <a:pPr>
        <a:defRPr sz="1800"/>
      </a:pPr>
      <a:endParaRPr lang="tr-TR"/>
    </a:p>
  </c:txPr>
  <c:externalData r:id="rId1">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image" Target="../media/image10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9E4A3-D098-4491-B881-98B457971FFC}" type="doc">
      <dgm:prSet loTypeId="urn:microsoft.com/office/officeart/2005/8/layout/cycle6" loCatId="cycle" qsTypeId="urn:microsoft.com/office/officeart/2005/8/quickstyle/3d2" qsCatId="3D" csTypeId="urn:microsoft.com/office/officeart/2005/8/colors/colorful2" csCatId="colorful" phldr="1"/>
      <dgm:spPr/>
      <dgm:t>
        <a:bodyPr/>
        <a:lstStyle/>
        <a:p>
          <a:endParaRPr lang="tr-TR"/>
        </a:p>
      </dgm:t>
    </dgm:pt>
    <dgm:pt modelId="{C85A9555-AF73-44A4-8EA5-7569BA9D290B}">
      <dgm:prSet phldrT="[Metin]"/>
      <dgm:spPr/>
      <dgm:t>
        <a:bodyPr/>
        <a:lstStyle/>
        <a:p>
          <a:r>
            <a:rPr lang="tr-TR" dirty="0" smtClean="0"/>
            <a:t>Toplam vejetasyon örtüşü</a:t>
          </a:r>
          <a:endParaRPr lang="tr-TR" dirty="0"/>
        </a:p>
      </dgm:t>
    </dgm:pt>
    <dgm:pt modelId="{1D91D724-4E0B-4106-82E1-439782F47F0F}" type="parTrans" cxnId="{59483243-2433-4D4E-8AFA-5E762DCF3C49}">
      <dgm:prSet/>
      <dgm:spPr/>
      <dgm:t>
        <a:bodyPr/>
        <a:lstStyle/>
        <a:p>
          <a:endParaRPr lang="tr-TR"/>
        </a:p>
      </dgm:t>
    </dgm:pt>
    <dgm:pt modelId="{A4DD9EC3-D8C9-47D2-B913-EA2F1E75D482}" type="sibTrans" cxnId="{59483243-2433-4D4E-8AFA-5E762DCF3C49}">
      <dgm:prSet/>
      <dgm:spPr/>
      <dgm:t>
        <a:bodyPr/>
        <a:lstStyle/>
        <a:p>
          <a:endParaRPr lang="tr-TR"/>
        </a:p>
      </dgm:t>
    </dgm:pt>
    <dgm:pt modelId="{8D85417C-1524-452F-9B2D-4988FB109E32}">
      <dgm:prSet phldrT="[Metin]"/>
      <dgm:spPr>
        <a:solidFill>
          <a:srgbClr val="7030A0"/>
        </a:solidFill>
      </dgm:spPr>
      <dgm:t>
        <a:bodyPr/>
        <a:lstStyle/>
        <a:p>
          <a:r>
            <a:rPr lang="tr-TR" dirty="0" err="1" smtClean="0"/>
            <a:t>Kanopi</a:t>
          </a:r>
          <a:r>
            <a:rPr lang="tr-TR" dirty="0" smtClean="0"/>
            <a:t> örtüşü</a:t>
          </a:r>
          <a:endParaRPr lang="tr-TR" dirty="0"/>
        </a:p>
      </dgm:t>
    </dgm:pt>
    <dgm:pt modelId="{584D032C-4B34-48A4-8E02-1C30224D38AE}" type="parTrans" cxnId="{8A5EB14C-ED1D-4EF2-A8AD-9DD194CE8DD2}">
      <dgm:prSet/>
      <dgm:spPr/>
      <dgm:t>
        <a:bodyPr/>
        <a:lstStyle/>
        <a:p>
          <a:endParaRPr lang="tr-TR"/>
        </a:p>
      </dgm:t>
    </dgm:pt>
    <dgm:pt modelId="{8EA07059-C012-4B53-800D-1846098C9871}" type="sibTrans" cxnId="{8A5EB14C-ED1D-4EF2-A8AD-9DD194CE8DD2}">
      <dgm:prSet/>
      <dgm:spPr/>
      <dgm:t>
        <a:bodyPr/>
        <a:lstStyle/>
        <a:p>
          <a:endParaRPr lang="tr-TR"/>
        </a:p>
      </dgm:t>
    </dgm:pt>
    <dgm:pt modelId="{E7D033CC-E6CE-45C1-A870-B6F3382B9600}">
      <dgm:prSet phldrT="[Metin]"/>
      <dgm:spPr>
        <a:solidFill>
          <a:srgbClr val="FFC000"/>
        </a:solidFill>
      </dgm:spPr>
      <dgm:t>
        <a:bodyPr/>
        <a:lstStyle/>
        <a:p>
          <a:r>
            <a:rPr lang="tr-TR" dirty="0" smtClean="0">
              <a:solidFill>
                <a:schemeClr val="tx1"/>
              </a:solidFill>
            </a:rPr>
            <a:t>Bazal örtüş</a:t>
          </a:r>
          <a:endParaRPr lang="tr-TR" dirty="0">
            <a:solidFill>
              <a:schemeClr val="tx1"/>
            </a:solidFill>
          </a:endParaRPr>
        </a:p>
      </dgm:t>
    </dgm:pt>
    <dgm:pt modelId="{53F1458B-6774-4230-8AB5-96C61E0BD45A}" type="parTrans" cxnId="{2D71D9E4-FA8C-454B-A54A-C2BAF1B1F8C9}">
      <dgm:prSet/>
      <dgm:spPr/>
      <dgm:t>
        <a:bodyPr/>
        <a:lstStyle/>
        <a:p>
          <a:endParaRPr lang="tr-TR"/>
        </a:p>
      </dgm:t>
    </dgm:pt>
    <dgm:pt modelId="{F457E768-785F-4FBB-859B-42F87D75C4BE}" type="sibTrans" cxnId="{2D71D9E4-FA8C-454B-A54A-C2BAF1B1F8C9}">
      <dgm:prSet/>
      <dgm:spPr/>
      <dgm:t>
        <a:bodyPr/>
        <a:lstStyle/>
        <a:p>
          <a:endParaRPr lang="tr-TR"/>
        </a:p>
      </dgm:t>
    </dgm:pt>
    <dgm:pt modelId="{49DEFFF0-E198-49B3-BF16-28F0136F227C}">
      <dgm:prSet phldrT="[Metin]"/>
      <dgm:spPr>
        <a:solidFill>
          <a:schemeClr val="accent1"/>
        </a:solidFill>
      </dgm:spPr>
      <dgm:t>
        <a:bodyPr/>
        <a:lstStyle/>
        <a:p>
          <a:r>
            <a:rPr lang="tr-TR" dirty="0" smtClean="0"/>
            <a:t>Habitat örtüşü</a:t>
          </a:r>
          <a:endParaRPr lang="tr-TR" dirty="0"/>
        </a:p>
      </dgm:t>
    </dgm:pt>
    <dgm:pt modelId="{98A8E2DF-9357-4369-80E2-A83C12E4175C}" type="parTrans" cxnId="{8C311D08-7CFA-4F6E-8002-447E6486E42F}">
      <dgm:prSet/>
      <dgm:spPr/>
      <dgm:t>
        <a:bodyPr/>
        <a:lstStyle/>
        <a:p>
          <a:endParaRPr lang="tr-TR"/>
        </a:p>
      </dgm:t>
    </dgm:pt>
    <dgm:pt modelId="{7932471E-18D2-4402-9B52-0174554772B7}" type="sibTrans" cxnId="{8C311D08-7CFA-4F6E-8002-447E6486E42F}">
      <dgm:prSet/>
      <dgm:spPr/>
      <dgm:t>
        <a:bodyPr/>
        <a:lstStyle/>
        <a:p>
          <a:endParaRPr lang="tr-TR"/>
        </a:p>
      </dgm:t>
    </dgm:pt>
    <dgm:pt modelId="{F459BF6A-0A8A-497A-94F4-62F1AD1BD124}">
      <dgm:prSet/>
      <dgm:spPr/>
      <dgm:t>
        <a:bodyPr/>
        <a:lstStyle/>
        <a:p>
          <a:r>
            <a:rPr lang="tr-TR" dirty="0" smtClean="0"/>
            <a:t>Zemin örtüşü</a:t>
          </a:r>
          <a:endParaRPr lang="tr-TR" dirty="0"/>
        </a:p>
      </dgm:t>
    </dgm:pt>
    <dgm:pt modelId="{AC294B59-7BC0-4632-8F84-0FACE4BDE673}" type="parTrans" cxnId="{51A9F159-29AC-4188-A1E5-D84FEDE5029A}">
      <dgm:prSet/>
      <dgm:spPr/>
      <dgm:t>
        <a:bodyPr/>
        <a:lstStyle/>
        <a:p>
          <a:endParaRPr lang="tr-TR"/>
        </a:p>
      </dgm:t>
    </dgm:pt>
    <dgm:pt modelId="{4BCFB5DD-2545-4644-A437-CA858B573902}" type="sibTrans" cxnId="{51A9F159-29AC-4188-A1E5-D84FEDE5029A}">
      <dgm:prSet/>
      <dgm:spPr/>
      <dgm:t>
        <a:bodyPr/>
        <a:lstStyle/>
        <a:p>
          <a:endParaRPr lang="tr-TR"/>
        </a:p>
      </dgm:t>
    </dgm:pt>
    <dgm:pt modelId="{DDDDE179-8768-4E84-8EB1-127B64E992DB}">
      <dgm:prSet phldrT="[Metin]"/>
      <dgm:spPr/>
      <dgm:t>
        <a:bodyPr/>
        <a:lstStyle/>
        <a:p>
          <a:r>
            <a:rPr lang="tr-TR" dirty="0" smtClean="0"/>
            <a:t>Yaprak örtüşü</a:t>
          </a:r>
          <a:endParaRPr lang="tr-TR" dirty="0"/>
        </a:p>
      </dgm:t>
    </dgm:pt>
    <dgm:pt modelId="{A0114860-0030-4025-AA82-26C6C396F2DD}" type="parTrans" cxnId="{209DA7A0-AD13-4117-B504-0B17D9C76C4C}">
      <dgm:prSet/>
      <dgm:spPr/>
      <dgm:t>
        <a:bodyPr/>
        <a:lstStyle/>
        <a:p>
          <a:endParaRPr lang="tr-TR"/>
        </a:p>
      </dgm:t>
    </dgm:pt>
    <dgm:pt modelId="{14327505-09B3-4938-99F4-DA148088F555}" type="sibTrans" cxnId="{209DA7A0-AD13-4117-B504-0B17D9C76C4C}">
      <dgm:prSet/>
      <dgm:spPr/>
      <dgm:t>
        <a:bodyPr/>
        <a:lstStyle/>
        <a:p>
          <a:endParaRPr lang="tr-TR"/>
        </a:p>
      </dgm:t>
    </dgm:pt>
    <dgm:pt modelId="{13BC6062-BE86-4C40-A342-7CD1D3264727}" type="pres">
      <dgm:prSet presAssocID="{D889E4A3-D098-4491-B881-98B457971FFC}" presName="cycle" presStyleCnt="0">
        <dgm:presLayoutVars>
          <dgm:dir/>
          <dgm:resizeHandles val="exact"/>
        </dgm:presLayoutVars>
      </dgm:prSet>
      <dgm:spPr/>
      <dgm:t>
        <a:bodyPr/>
        <a:lstStyle/>
        <a:p>
          <a:endParaRPr lang="tr-TR"/>
        </a:p>
      </dgm:t>
    </dgm:pt>
    <dgm:pt modelId="{83D86523-9BEC-40C4-8BAD-70202F0C3EE6}" type="pres">
      <dgm:prSet presAssocID="{C85A9555-AF73-44A4-8EA5-7569BA9D290B}" presName="node" presStyleLbl="node1" presStyleIdx="0" presStyleCnt="6">
        <dgm:presLayoutVars>
          <dgm:bulletEnabled val="1"/>
        </dgm:presLayoutVars>
      </dgm:prSet>
      <dgm:spPr/>
      <dgm:t>
        <a:bodyPr/>
        <a:lstStyle/>
        <a:p>
          <a:endParaRPr lang="tr-TR"/>
        </a:p>
      </dgm:t>
    </dgm:pt>
    <dgm:pt modelId="{A79BB530-99C0-4D1D-9EC6-22A193AEF0A6}" type="pres">
      <dgm:prSet presAssocID="{C85A9555-AF73-44A4-8EA5-7569BA9D290B}" presName="spNode" presStyleCnt="0"/>
      <dgm:spPr/>
    </dgm:pt>
    <dgm:pt modelId="{6D547D22-96F7-4B13-A752-024F57693C85}" type="pres">
      <dgm:prSet presAssocID="{A4DD9EC3-D8C9-47D2-B913-EA2F1E75D482}" presName="sibTrans" presStyleLbl="sibTrans1D1" presStyleIdx="0" presStyleCnt="6"/>
      <dgm:spPr/>
      <dgm:t>
        <a:bodyPr/>
        <a:lstStyle/>
        <a:p>
          <a:endParaRPr lang="tr-TR"/>
        </a:p>
      </dgm:t>
    </dgm:pt>
    <dgm:pt modelId="{93A5A7E2-E915-4DE9-A7CC-1798EB283042}" type="pres">
      <dgm:prSet presAssocID="{DDDDE179-8768-4E84-8EB1-127B64E992DB}" presName="node" presStyleLbl="node1" presStyleIdx="1" presStyleCnt="6">
        <dgm:presLayoutVars>
          <dgm:bulletEnabled val="1"/>
        </dgm:presLayoutVars>
      </dgm:prSet>
      <dgm:spPr/>
      <dgm:t>
        <a:bodyPr/>
        <a:lstStyle/>
        <a:p>
          <a:endParaRPr lang="tr-TR"/>
        </a:p>
      </dgm:t>
    </dgm:pt>
    <dgm:pt modelId="{9EDD75DF-AF96-4D6B-A301-435C782D9DCD}" type="pres">
      <dgm:prSet presAssocID="{DDDDE179-8768-4E84-8EB1-127B64E992DB}" presName="spNode" presStyleCnt="0"/>
      <dgm:spPr/>
    </dgm:pt>
    <dgm:pt modelId="{4E5844FF-46AF-4FDE-B1D4-BF7BFEA75EB3}" type="pres">
      <dgm:prSet presAssocID="{14327505-09B3-4938-99F4-DA148088F555}" presName="sibTrans" presStyleLbl="sibTrans1D1" presStyleIdx="1" presStyleCnt="6"/>
      <dgm:spPr/>
      <dgm:t>
        <a:bodyPr/>
        <a:lstStyle/>
        <a:p>
          <a:endParaRPr lang="tr-TR"/>
        </a:p>
      </dgm:t>
    </dgm:pt>
    <dgm:pt modelId="{A8718222-E54C-40B7-BFE9-28A5FBCEAE33}" type="pres">
      <dgm:prSet presAssocID="{8D85417C-1524-452F-9B2D-4988FB109E32}" presName="node" presStyleLbl="node1" presStyleIdx="2" presStyleCnt="6">
        <dgm:presLayoutVars>
          <dgm:bulletEnabled val="1"/>
        </dgm:presLayoutVars>
      </dgm:prSet>
      <dgm:spPr/>
      <dgm:t>
        <a:bodyPr/>
        <a:lstStyle/>
        <a:p>
          <a:endParaRPr lang="tr-TR"/>
        </a:p>
      </dgm:t>
    </dgm:pt>
    <dgm:pt modelId="{677E8149-9EE3-4D8D-9E64-92816BC89477}" type="pres">
      <dgm:prSet presAssocID="{8D85417C-1524-452F-9B2D-4988FB109E32}" presName="spNode" presStyleCnt="0"/>
      <dgm:spPr/>
    </dgm:pt>
    <dgm:pt modelId="{AA2A1ADD-0951-41A5-9E61-FC284E77B11C}" type="pres">
      <dgm:prSet presAssocID="{8EA07059-C012-4B53-800D-1846098C9871}" presName="sibTrans" presStyleLbl="sibTrans1D1" presStyleIdx="2" presStyleCnt="6"/>
      <dgm:spPr/>
      <dgm:t>
        <a:bodyPr/>
        <a:lstStyle/>
        <a:p>
          <a:endParaRPr lang="tr-TR"/>
        </a:p>
      </dgm:t>
    </dgm:pt>
    <dgm:pt modelId="{A38D2AA0-2C54-41B5-A288-2947457421B5}" type="pres">
      <dgm:prSet presAssocID="{E7D033CC-E6CE-45C1-A870-B6F3382B9600}" presName="node" presStyleLbl="node1" presStyleIdx="3" presStyleCnt="6">
        <dgm:presLayoutVars>
          <dgm:bulletEnabled val="1"/>
        </dgm:presLayoutVars>
      </dgm:prSet>
      <dgm:spPr/>
      <dgm:t>
        <a:bodyPr/>
        <a:lstStyle/>
        <a:p>
          <a:endParaRPr lang="tr-TR"/>
        </a:p>
      </dgm:t>
    </dgm:pt>
    <dgm:pt modelId="{EFAC1394-54AD-42CF-8849-FBA66F51D93B}" type="pres">
      <dgm:prSet presAssocID="{E7D033CC-E6CE-45C1-A870-B6F3382B9600}" presName="spNode" presStyleCnt="0"/>
      <dgm:spPr/>
    </dgm:pt>
    <dgm:pt modelId="{977B5D6D-3AB2-4086-9FBF-040144331D03}" type="pres">
      <dgm:prSet presAssocID="{F457E768-785F-4FBB-859B-42F87D75C4BE}" presName="sibTrans" presStyleLbl="sibTrans1D1" presStyleIdx="3" presStyleCnt="6"/>
      <dgm:spPr/>
      <dgm:t>
        <a:bodyPr/>
        <a:lstStyle/>
        <a:p>
          <a:endParaRPr lang="tr-TR"/>
        </a:p>
      </dgm:t>
    </dgm:pt>
    <dgm:pt modelId="{DC0A2F9D-B2E9-49CB-86CE-E2274911B0B3}" type="pres">
      <dgm:prSet presAssocID="{49DEFFF0-E198-49B3-BF16-28F0136F227C}" presName="node" presStyleLbl="node1" presStyleIdx="4" presStyleCnt="6">
        <dgm:presLayoutVars>
          <dgm:bulletEnabled val="1"/>
        </dgm:presLayoutVars>
      </dgm:prSet>
      <dgm:spPr/>
      <dgm:t>
        <a:bodyPr/>
        <a:lstStyle/>
        <a:p>
          <a:endParaRPr lang="tr-TR"/>
        </a:p>
      </dgm:t>
    </dgm:pt>
    <dgm:pt modelId="{4EB289D6-FAA8-40AB-A81D-C98CEFAC5A19}" type="pres">
      <dgm:prSet presAssocID="{49DEFFF0-E198-49B3-BF16-28F0136F227C}" presName="spNode" presStyleCnt="0"/>
      <dgm:spPr/>
    </dgm:pt>
    <dgm:pt modelId="{A34DEDB2-8633-4DB7-894D-E2A52217D746}" type="pres">
      <dgm:prSet presAssocID="{7932471E-18D2-4402-9B52-0174554772B7}" presName="sibTrans" presStyleLbl="sibTrans1D1" presStyleIdx="4" presStyleCnt="6"/>
      <dgm:spPr/>
      <dgm:t>
        <a:bodyPr/>
        <a:lstStyle/>
        <a:p>
          <a:endParaRPr lang="tr-TR"/>
        </a:p>
      </dgm:t>
    </dgm:pt>
    <dgm:pt modelId="{F212F954-4176-4A58-85E4-5044195DA7C8}" type="pres">
      <dgm:prSet presAssocID="{F459BF6A-0A8A-497A-94F4-62F1AD1BD124}" presName="node" presStyleLbl="node1" presStyleIdx="5" presStyleCnt="6">
        <dgm:presLayoutVars>
          <dgm:bulletEnabled val="1"/>
        </dgm:presLayoutVars>
      </dgm:prSet>
      <dgm:spPr/>
      <dgm:t>
        <a:bodyPr/>
        <a:lstStyle/>
        <a:p>
          <a:endParaRPr lang="tr-TR"/>
        </a:p>
      </dgm:t>
    </dgm:pt>
    <dgm:pt modelId="{012139AB-10F1-489D-8A99-5959850FE620}" type="pres">
      <dgm:prSet presAssocID="{F459BF6A-0A8A-497A-94F4-62F1AD1BD124}" presName="spNode" presStyleCnt="0"/>
      <dgm:spPr/>
    </dgm:pt>
    <dgm:pt modelId="{0B0B6FE2-F730-4449-BAF1-1AA7D6D5052E}" type="pres">
      <dgm:prSet presAssocID="{4BCFB5DD-2545-4644-A437-CA858B573902}" presName="sibTrans" presStyleLbl="sibTrans1D1" presStyleIdx="5" presStyleCnt="6"/>
      <dgm:spPr/>
      <dgm:t>
        <a:bodyPr/>
        <a:lstStyle/>
        <a:p>
          <a:endParaRPr lang="tr-TR"/>
        </a:p>
      </dgm:t>
    </dgm:pt>
  </dgm:ptLst>
  <dgm:cxnLst>
    <dgm:cxn modelId="{3744BAEF-A4F9-4DA8-91B9-B7809CDF39B3}" type="presOf" srcId="{C85A9555-AF73-44A4-8EA5-7569BA9D290B}" destId="{83D86523-9BEC-40C4-8BAD-70202F0C3EE6}" srcOrd="0" destOrd="0" presId="urn:microsoft.com/office/officeart/2005/8/layout/cycle6"/>
    <dgm:cxn modelId="{AE5A5E69-BF1A-4F1F-AC61-48E00C69F6F4}" type="presOf" srcId="{7932471E-18D2-4402-9B52-0174554772B7}" destId="{A34DEDB2-8633-4DB7-894D-E2A52217D746}" srcOrd="0" destOrd="0" presId="urn:microsoft.com/office/officeart/2005/8/layout/cycle6"/>
    <dgm:cxn modelId="{690609F0-8D3D-4074-8763-94BDDF040A62}" type="presOf" srcId="{8D85417C-1524-452F-9B2D-4988FB109E32}" destId="{A8718222-E54C-40B7-BFE9-28A5FBCEAE33}" srcOrd="0" destOrd="0" presId="urn:microsoft.com/office/officeart/2005/8/layout/cycle6"/>
    <dgm:cxn modelId="{54E75766-911E-4CC7-811C-D383BC03D656}" type="presOf" srcId="{F459BF6A-0A8A-497A-94F4-62F1AD1BD124}" destId="{F212F954-4176-4A58-85E4-5044195DA7C8}" srcOrd="0" destOrd="0" presId="urn:microsoft.com/office/officeart/2005/8/layout/cycle6"/>
    <dgm:cxn modelId="{8B00EA56-0D20-4BEE-A5AC-3037A26EE405}" type="presOf" srcId="{F457E768-785F-4FBB-859B-42F87D75C4BE}" destId="{977B5D6D-3AB2-4086-9FBF-040144331D03}" srcOrd="0" destOrd="0" presId="urn:microsoft.com/office/officeart/2005/8/layout/cycle6"/>
    <dgm:cxn modelId="{8C311D08-7CFA-4F6E-8002-447E6486E42F}" srcId="{D889E4A3-D098-4491-B881-98B457971FFC}" destId="{49DEFFF0-E198-49B3-BF16-28F0136F227C}" srcOrd="4" destOrd="0" parTransId="{98A8E2DF-9357-4369-80E2-A83C12E4175C}" sibTransId="{7932471E-18D2-4402-9B52-0174554772B7}"/>
    <dgm:cxn modelId="{2D71D9E4-FA8C-454B-A54A-C2BAF1B1F8C9}" srcId="{D889E4A3-D098-4491-B881-98B457971FFC}" destId="{E7D033CC-E6CE-45C1-A870-B6F3382B9600}" srcOrd="3" destOrd="0" parTransId="{53F1458B-6774-4230-8AB5-96C61E0BD45A}" sibTransId="{F457E768-785F-4FBB-859B-42F87D75C4BE}"/>
    <dgm:cxn modelId="{FC872F50-CB81-400C-A17D-5DC03256D724}" type="presOf" srcId="{4BCFB5DD-2545-4644-A437-CA858B573902}" destId="{0B0B6FE2-F730-4449-BAF1-1AA7D6D5052E}" srcOrd="0" destOrd="0" presId="urn:microsoft.com/office/officeart/2005/8/layout/cycle6"/>
    <dgm:cxn modelId="{B3F399DE-507C-4795-88A7-8A20C7C651F9}" type="presOf" srcId="{DDDDE179-8768-4E84-8EB1-127B64E992DB}" destId="{93A5A7E2-E915-4DE9-A7CC-1798EB283042}" srcOrd="0" destOrd="0" presId="urn:microsoft.com/office/officeart/2005/8/layout/cycle6"/>
    <dgm:cxn modelId="{59483243-2433-4D4E-8AFA-5E762DCF3C49}" srcId="{D889E4A3-D098-4491-B881-98B457971FFC}" destId="{C85A9555-AF73-44A4-8EA5-7569BA9D290B}" srcOrd="0" destOrd="0" parTransId="{1D91D724-4E0B-4106-82E1-439782F47F0F}" sibTransId="{A4DD9EC3-D8C9-47D2-B913-EA2F1E75D482}"/>
    <dgm:cxn modelId="{FD67A369-9272-4669-9F2C-65740BA2A0A8}" type="presOf" srcId="{8EA07059-C012-4B53-800D-1846098C9871}" destId="{AA2A1ADD-0951-41A5-9E61-FC284E77B11C}" srcOrd="0" destOrd="0" presId="urn:microsoft.com/office/officeart/2005/8/layout/cycle6"/>
    <dgm:cxn modelId="{408CAB39-04C9-44D1-9A19-9031B48F4242}" type="presOf" srcId="{14327505-09B3-4938-99F4-DA148088F555}" destId="{4E5844FF-46AF-4FDE-B1D4-BF7BFEA75EB3}" srcOrd="0" destOrd="0" presId="urn:microsoft.com/office/officeart/2005/8/layout/cycle6"/>
    <dgm:cxn modelId="{51A9F159-29AC-4188-A1E5-D84FEDE5029A}" srcId="{D889E4A3-D098-4491-B881-98B457971FFC}" destId="{F459BF6A-0A8A-497A-94F4-62F1AD1BD124}" srcOrd="5" destOrd="0" parTransId="{AC294B59-7BC0-4632-8F84-0FACE4BDE673}" sibTransId="{4BCFB5DD-2545-4644-A437-CA858B573902}"/>
    <dgm:cxn modelId="{A3E12951-62DD-42DA-BBD9-E797A4876451}" type="presOf" srcId="{E7D033CC-E6CE-45C1-A870-B6F3382B9600}" destId="{A38D2AA0-2C54-41B5-A288-2947457421B5}" srcOrd="0" destOrd="0" presId="urn:microsoft.com/office/officeart/2005/8/layout/cycle6"/>
    <dgm:cxn modelId="{209DA7A0-AD13-4117-B504-0B17D9C76C4C}" srcId="{D889E4A3-D098-4491-B881-98B457971FFC}" destId="{DDDDE179-8768-4E84-8EB1-127B64E992DB}" srcOrd="1" destOrd="0" parTransId="{A0114860-0030-4025-AA82-26C6C396F2DD}" sibTransId="{14327505-09B3-4938-99F4-DA148088F555}"/>
    <dgm:cxn modelId="{8A5EB14C-ED1D-4EF2-A8AD-9DD194CE8DD2}" srcId="{D889E4A3-D098-4491-B881-98B457971FFC}" destId="{8D85417C-1524-452F-9B2D-4988FB109E32}" srcOrd="2" destOrd="0" parTransId="{584D032C-4B34-48A4-8E02-1C30224D38AE}" sibTransId="{8EA07059-C012-4B53-800D-1846098C9871}"/>
    <dgm:cxn modelId="{58FF7F37-ACDE-4F0B-960E-03C448AFD6A3}" type="presOf" srcId="{D889E4A3-D098-4491-B881-98B457971FFC}" destId="{13BC6062-BE86-4C40-A342-7CD1D3264727}" srcOrd="0" destOrd="0" presId="urn:microsoft.com/office/officeart/2005/8/layout/cycle6"/>
    <dgm:cxn modelId="{9B25C338-436E-4491-AD04-003536957166}" type="presOf" srcId="{A4DD9EC3-D8C9-47D2-B913-EA2F1E75D482}" destId="{6D547D22-96F7-4B13-A752-024F57693C85}" srcOrd="0" destOrd="0" presId="urn:microsoft.com/office/officeart/2005/8/layout/cycle6"/>
    <dgm:cxn modelId="{469DD913-82B7-464A-B84A-379798A3CE6B}" type="presOf" srcId="{49DEFFF0-E198-49B3-BF16-28F0136F227C}" destId="{DC0A2F9D-B2E9-49CB-86CE-E2274911B0B3}" srcOrd="0" destOrd="0" presId="urn:microsoft.com/office/officeart/2005/8/layout/cycle6"/>
    <dgm:cxn modelId="{8BDDF1C1-87E6-44AC-90E6-691497E23F61}" type="presParOf" srcId="{13BC6062-BE86-4C40-A342-7CD1D3264727}" destId="{83D86523-9BEC-40C4-8BAD-70202F0C3EE6}" srcOrd="0" destOrd="0" presId="urn:microsoft.com/office/officeart/2005/8/layout/cycle6"/>
    <dgm:cxn modelId="{B83903B8-CAA3-42F3-85A7-914590D6A614}" type="presParOf" srcId="{13BC6062-BE86-4C40-A342-7CD1D3264727}" destId="{A79BB530-99C0-4D1D-9EC6-22A193AEF0A6}" srcOrd="1" destOrd="0" presId="urn:microsoft.com/office/officeart/2005/8/layout/cycle6"/>
    <dgm:cxn modelId="{E1A425DF-1A20-491A-BF07-FFFA26B8EFD6}" type="presParOf" srcId="{13BC6062-BE86-4C40-A342-7CD1D3264727}" destId="{6D547D22-96F7-4B13-A752-024F57693C85}" srcOrd="2" destOrd="0" presId="urn:microsoft.com/office/officeart/2005/8/layout/cycle6"/>
    <dgm:cxn modelId="{85E7BC6D-3005-4917-9C7B-B37E1DC2594D}" type="presParOf" srcId="{13BC6062-BE86-4C40-A342-7CD1D3264727}" destId="{93A5A7E2-E915-4DE9-A7CC-1798EB283042}" srcOrd="3" destOrd="0" presId="urn:microsoft.com/office/officeart/2005/8/layout/cycle6"/>
    <dgm:cxn modelId="{606D8EFD-0C90-4505-80B2-BC10E621CDD2}" type="presParOf" srcId="{13BC6062-BE86-4C40-A342-7CD1D3264727}" destId="{9EDD75DF-AF96-4D6B-A301-435C782D9DCD}" srcOrd="4" destOrd="0" presId="urn:microsoft.com/office/officeart/2005/8/layout/cycle6"/>
    <dgm:cxn modelId="{BE22D958-3FD0-4751-A53E-C508A766014A}" type="presParOf" srcId="{13BC6062-BE86-4C40-A342-7CD1D3264727}" destId="{4E5844FF-46AF-4FDE-B1D4-BF7BFEA75EB3}" srcOrd="5" destOrd="0" presId="urn:microsoft.com/office/officeart/2005/8/layout/cycle6"/>
    <dgm:cxn modelId="{C3E7E9A5-A0D8-4491-AFB3-6A3EC810A266}" type="presParOf" srcId="{13BC6062-BE86-4C40-A342-7CD1D3264727}" destId="{A8718222-E54C-40B7-BFE9-28A5FBCEAE33}" srcOrd="6" destOrd="0" presId="urn:microsoft.com/office/officeart/2005/8/layout/cycle6"/>
    <dgm:cxn modelId="{BF5D8D6D-6F09-4CA9-AD55-482CCAA82BD8}" type="presParOf" srcId="{13BC6062-BE86-4C40-A342-7CD1D3264727}" destId="{677E8149-9EE3-4D8D-9E64-92816BC89477}" srcOrd="7" destOrd="0" presId="urn:microsoft.com/office/officeart/2005/8/layout/cycle6"/>
    <dgm:cxn modelId="{12D70996-175F-46CC-AE60-2483895B7223}" type="presParOf" srcId="{13BC6062-BE86-4C40-A342-7CD1D3264727}" destId="{AA2A1ADD-0951-41A5-9E61-FC284E77B11C}" srcOrd="8" destOrd="0" presId="urn:microsoft.com/office/officeart/2005/8/layout/cycle6"/>
    <dgm:cxn modelId="{FD478284-0774-4AA3-B8C7-B66EFF50C5C1}" type="presParOf" srcId="{13BC6062-BE86-4C40-A342-7CD1D3264727}" destId="{A38D2AA0-2C54-41B5-A288-2947457421B5}" srcOrd="9" destOrd="0" presId="urn:microsoft.com/office/officeart/2005/8/layout/cycle6"/>
    <dgm:cxn modelId="{69B010EF-6F84-42AE-B937-1F08DFCF60D0}" type="presParOf" srcId="{13BC6062-BE86-4C40-A342-7CD1D3264727}" destId="{EFAC1394-54AD-42CF-8849-FBA66F51D93B}" srcOrd="10" destOrd="0" presId="urn:microsoft.com/office/officeart/2005/8/layout/cycle6"/>
    <dgm:cxn modelId="{4E4E9627-854C-4DBB-AF99-0DF378B1B491}" type="presParOf" srcId="{13BC6062-BE86-4C40-A342-7CD1D3264727}" destId="{977B5D6D-3AB2-4086-9FBF-040144331D03}" srcOrd="11" destOrd="0" presId="urn:microsoft.com/office/officeart/2005/8/layout/cycle6"/>
    <dgm:cxn modelId="{1626B30F-39F9-4F3F-9F5E-CB647028870F}" type="presParOf" srcId="{13BC6062-BE86-4C40-A342-7CD1D3264727}" destId="{DC0A2F9D-B2E9-49CB-86CE-E2274911B0B3}" srcOrd="12" destOrd="0" presId="urn:microsoft.com/office/officeart/2005/8/layout/cycle6"/>
    <dgm:cxn modelId="{20BC2E35-8C56-4302-B9A3-6F22BA96DE03}" type="presParOf" srcId="{13BC6062-BE86-4C40-A342-7CD1D3264727}" destId="{4EB289D6-FAA8-40AB-A81D-C98CEFAC5A19}" srcOrd="13" destOrd="0" presId="urn:microsoft.com/office/officeart/2005/8/layout/cycle6"/>
    <dgm:cxn modelId="{B1EFB54C-4659-4D8A-864C-F3A0736634AC}" type="presParOf" srcId="{13BC6062-BE86-4C40-A342-7CD1D3264727}" destId="{A34DEDB2-8633-4DB7-894D-E2A52217D746}" srcOrd="14" destOrd="0" presId="urn:microsoft.com/office/officeart/2005/8/layout/cycle6"/>
    <dgm:cxn modelId="{14F0E0A3-9D6E-4B07-9357-C93E70E511CA}" type="presParOf" srcId="{13BC6062-BE86-4C40-A342-7CD1D3264727}" destId="{F212F954-4176-4A58-85E4-5044195DA7C8}" srcOrd="15" destOrd="0" presId="urn:microsoft.com/office/officeart/2005/8/layout/cycle6"/>
    <dgm:cxn modelId="{3B9393A1-969F-4AAE-97B1-23CE8216A6F1}" type="presParOf" srcId="{13BC6062-BE86-4C40-A342-7CD1D3264727}" destId="{012139AB-10F1-489D-8A99-5959850FE620}" srcOrd="16" destOrd="0" presId="urn:microsoft.com/office/officeart/2005/8/layout/cycle6"/>
    <dgm:cxn modelId="{530B50A5-53FF-40B8-8234-232D8CBEABDF}" type="presParOf" srcId="{13BC6062-BE86-4C40-A342-7CD1D3264727}" destId="{0B0B6FE2-F730-4449-BAF1-1AA7D6D5052E}"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89E4A3-D098-4491-B881-98B457971FFC}" type="doc">
      <dgm:prSet loTypeId="urn:microsoft.com/office/officeart/2005/8/layout/cycle6" loCatId="cycle" qsTypeId="urn:microsoft.com/office/officeart/2005/8/quickstyle/3d2" qsCatId="3D" csTypeId="urn:microsoft.com/office/officeart/2005/8/colors/colorful2" csCatId="colorful" phldr="1"/>
      <dgm:spPr/>
      <dgm:t>
        <a:bodyPr/>
        <a:lstStyle/>
        <a:p>
          <a:endParaRPr lang="tr-TR"/>
        </a:p>
      </dgm:t>
    </dgm:pt>
    <dgm:pt modelId="{C85A9555-AF73-44A4-8EA5-7569BA9D290B}">
      <dgm:prSet phldrT="[Metin]"/>
      <dgm:spPr/>
      <dgm:t>
        <a:bodyPr/>
        <a:lstStyle/>
        <a:p>
          <a:r>
            <a:rPr lang="tr-TR" dirty="0" smtClean="0"/>
            <a:t>Noktalar</a:t>
          </a:r>
          <a:endParaRPr lang="tr-TR" dirty="0"/>
        </a:p>
      </dgm:t>
    </dgm:pt>
    <dgm:pt modelId="{1D91D724-4E0B-4106-82E1-439782F47F0F}" type="parTrans" cxnId="{59483243-2433-4D4E-8AFA-5E762DCF3C49}">
      <dgm:prSet/>
      <dgm:spPr/>
      <dgm:t>
        <a:bodyPr/>
        <a:lstStyle/>
        <a:p>
          <a:endParaRPr lang="tr-TR"/>
        </a:p>
      </dgm:t>
    </dgm:pt>
    <dgm:pt modelId="{A4DD9EC3-D8C9-47D2-B913-EA2F1E75D482}" type="sibTrans" cxnId="{59483243-2433-4D4E-8AFA-5E762DCF3C49}">
      <dgm:prSet/>
      <dgm:spPr/>
      <dgm:t>
        <a:bodyPr/>
        <a:lstStyle/>
        <a:p>
          <a:endParaRPr lang="tr-TR"/>
        </a:p>
      </dgm:t>
    </dgm:pt>
    <dgm:pt modelId="{8D85417C-1524-452F-9B2D-4988FB109E32}">
      <dgm:prSet phldrT="[Metin]"/>
      <dgm:spPr>
        <a:solidFill>
          <a:srgbClr val="7030A0"/>
        </a:solidFill>
      </dgm:spPr>
      <dgm:t>
        <a:bodyPr/>
        <a:lstStyle/>
        <a:p>
          <a:r>
            <a:rPr lang="tr-TR" dirty="0" smtClean="0"/>
            <a:t>Grafik</a:t>
          </a:r>
          <a:endParaRPr lang="tr-TR" dirty="0"/>
        </a:p>
      </dgm:t>
    </dgm:pt>
    <dgm:pt modelId="{584D032C-4B34-48A4-8E02-1C30224D38AE}" type="parTrans" cxnId="{8A5EB14C-ED1D-4EF2-A8AD-9DD194CE8DD2}">
      <dgm:prSet/>
      <dgm:spPr/>
      <dgm:t>
        <a:bodyPr/>
        <a:lstStyle/>
        <a:p>
          <a:endParaRPr lang="tr-TR"/>
        </a:p>
      </dgm:t>
    </dgm:pt>
    <dgm:pt modelId="{8EA07059-C012-4B53-800D-1846098C9871}" type="sibTrans" cxnId="{8A5EB14C-ED1D-4EF2-A8AD-9DD194CE8DD2}">
      <dgm:prSet/>
      <dgm:spPr/>
      <dgm:t>
        <a:bodyPr/>
        <a:lstStyle/>
        <a:p>
          <a:endParaRPr lang="tr-TR"/>
        </a:p>
      </dgm:t>
    </dgm:pt>
    <dgm:pt modelId="{E7D033CC-E6CE-45C1-A870-B6F3382B9600}">
      <dgm:prSet phldrT="[Metin]"/>
      <dgm:spPr>
        <a:solidFill>
          <a:srgbClr val="FFC000"/>
        </a:solidFill>
      </dgm:spPr>
      <dgm:t>
        <a:bodyPr/>
        <a:lstStyle/>
        <a:p>
          <a:r>
            <a:rPr lang="tr-TR" dirty="0" smtClean="0">
              <a:solidFill>
                <a:schemeClr val="tx1"/>
              </a:solidFill>
            </a:rPr>
            <a:t>Uzaktan algılama</a:t>
          </a:r>
          <a:endParaRPr lang="tr-TR" dirty="0">
            <a:solidFill>
              <a:schemeClr val="tx1"/>
            </a:solidFill>
          </a:endParaRPr>
        </a:p>
      </dgm:t>
    </dgm:pt>
    <dgm:pt modelId="{53F1458B-6774-4230-8AB5-96C61E0BD45A}" type="parTrans" cxnId="{2D71D9E4-FA8C-454B-A54A-C2BAF1B1F8C9}">
      <dgm:prSet/>
      <dgm:spPr/>
      <dgm:t>
        <a:bodyPr/>
        <a:lstStyle/>
        <a:p>
          <a:endParaRPr lang="tr-TR"/>
        </a:p>
      </dgm:t>
    </dgm:pt>
    <dgm:pt modelId="{F457E768-785F-4FBB-859B-42F87D75C4BE}" type="sibTrans" cxnId="{2D71D9E4-FA8C-454B-A54A-C2BAF1B1F8C9}">
      <dgm:prSet/>
      <dgm:spPr/>
      <dgm:t>
        <a:bodyPr/>
        <a:lstStyle/>
        <a:p>
          <a:endParaRPr lang="tr-TR"/>
        </a:p>
      </dgm:t>
    </dgm:pt>
    <dgm:pt modelId="{49DEFFF0-E198-49B3-BF16-28F0136F227C}">
      <dgm:prSet phldrT="[Metin]"/>
      <dgm:spPr>
        <a:solidFill>
          <a:schemeClr val="accent1"/>
        </a:solidFill>
      </dgm:spPr>
      <dgm:t>
        <a:bodyPr/>
        <a:lstStyle/>
        <a:p>
          <a:r>
            <a:rPr lang="tr-TR" dirty="0" smtClean="0"/>
            <a:t>Fotoğraflar</a:t>
          </a:r>
          <a:endParaRPr lang="tr-TR" dirty="0"/>
        </a:p>
      </dgm:t>
    </dgm:pt>
    <dgm:pt modelId="{98A8E2DF-9357-4369-80E2-A83C12E4175C}" type="parTrans" cxnId="{8C311D08-7CFA-4F6E-8002-447E6486E42F}">
      <dgm:prSet/>
      <dgm:spPr/>
      <dgm:t>
        <a:bodyPr/>
        <a:lstStyle/>
        <a:p>
          <a:endParaRPr lang="tr-TR"/>
        </a:p>
      </dgm:t>
    </dgm:pt>
    <dgm:pt modelId="{7932471E-18D2-4402-9B52-0174554772B7}" type="sibTrans" cxnId="{8C311D08-7CFA-4F6E-8002-447E6486E42F}">
      <dgm:prSet/>
      <dgm:spPr/>
      <dgm:t>
        <a:bodyPr/>
        <a:lstStyle/>
        <a:p>
          <a:endParaRPr lang="tr-TR"/>
        </a:p>
      </dgm:t>
    </dgm:pt>
    <dgm:pt modelId="{F459BF6A-0A8A-497A-94F4-62F1AD1BD124}">
      <dgm:prSet/>
      <dgm:spPr/>
      <dgm:t>
        <a:bodyPr/>
        <a:lstStyle/>
        <a:p>
          <a:r>
            <a:rPr lang="tr-TR" dirty="0" smtClean="0"/>
            <a:t>Hatlar (Şeritler)</a:t>
          </a:r>
          <a:endParaRPr lang="tr-TR" dirty="0"/>
        </a:p>
      </dgm:t>
    </dgm:pt>
    <dgm:pt modelId="{AC294B59-7BC0-4632-8F84-0FACE4BDE673}" type="parTrans" cxnId="{51A9F159-29AC-4188-A1E5-D84FEDE5029A}">
      <dgm:prSet/>
      <dgm:spPr/>
      <dgm:t>
        <a:bodyPr/>
        <a:lstStyle/>
        <a:p>
          <a:endParaRPr lang="tr-TR"/>
        </a:p>
      </dgm:t>
    </dgm:pt>
    <dgm:pt modelId="{4BCFB5DD-2545-4644-A437-CA858B573902}" type="sibTrans" cxnId="{51A9F159-29AC-4188-A1E5-D84FEDE5029A}">
      <dgm:prSet/>
      <dgm:spPr/>
      <dgm:t>
        <a:bodyPr/>
        <a:lstStyle/>
        <a:p>
          <a:endParaRPr lang="tr-TR"/>
        </a:p>
      </dgm:t>
    </dgm:pt>
    <dgm:pt modelId="{DDDDE179-8768-4E84-8EB1-127B64E992DB}">
      <dgm:prSet phldrT="[Metin]"/>
      <dgm:spPr/>
      <dgm:t>
        <a:bodyPr/>
        <a:lstStyle/>
        <a:p>
          <a:r>
            <a:rPr lang="tr-TR" dirty="0" smtClean="0"/>
            <a:t>Örnek parseller</a:t>
          </a:r>
          <a:endParaRPr lang="tr-TR" dirty="0"/>
        </a:p>
      </dgm:t>
    </dgm:pt>
    <dgm:pt modelId="{A0114860-0030-4025-AA82-26C6C396F2DD}" type="parTrans" cxnId="{209DA7A0-AD13-4117-B504-0B17D9C76C4C}">
      <dgm:prSet/>
      <dgm:spPr/>
      <dgm:t>
        <a:bodyPr/>
        <a:lstStyle/>
        <a:p>
          <a:endParaRPr lang="tr-TR"/>
        </a:p>
      </dgm:t>
    </dgm:pt>
    <dgm:pt modelId="{14327505-09B3-4938-99F4-DA148088F555}" type="sibTrans" cxnId="{209DA7A0-AD13-4117-B504-0B17D9C76C4C}">
      <dgm:prSet/>
      <dgm:spPr/>
      <dgm:t>
        <a:bodyPr/>
        <a:lstStyle/>
        <a:p>
          <a:endParaRPr lang="tr-TR"/>
        </a:p>
      </dgm:t>
    </dgm:pt>
    <dgm:pt modelId="{13BC6062-BE86-4C40-A342-7CD1D3264727}" type="pres">
      <dgm:prSet presAssocID="{D889E4A3-D098-4491-B881-98B457971FFC}" presName="cycle" presStyleCnt="0">
        <dgm:presLayoutVars>
          <dgm:dir/>
          <dgm:resizeHandles val="exact"/>
        </dgm:presLayoutVars>
      </dgm:prSet>
      <dgm:spPr/>
      <dgm:t>
        <a:bodyPr/>
        <a:lstStyle/>
        <a:p>
          <a:endParaRPr lang="tr-TR"/>
        </a:p>
      </dgm:t>
    </dgm:pt>
    <dgm:pt modelId="{83D86523-9BEC-40C4-8BAD-70202F0C3EE6}" type="pres">
      <dgm:prSet presAssocID="{C85A9555-AF73-44A4-8EA5-7569BA9D290B}" presName="node" presStyleLbl="node1" presStyleIdx="0" presStyleCnt="6">
        <dgm:presLayoutVars>
          <dgm:bulletEnabled val="1"/>
        </dgm:presLayoutVars>
      </dgm:prSet>
      <dgm:spPr/>
      <dgm:t>
        <a:bodyPr/>
        <a:lstStyle/>
        <a:p>
          <a:endParaRPr lang="tr-TR"/>
        </a:p>
      </dgm:t>
    </dgm:pt>
    <dgm:pt modelId="{A79BB530-99C0-4D1D-9EC6-22A193AEF0A6}" type="pres">
      <dgm:prSet presAssocID="{C85A9555-AF73-44A4-8EA5-7569BA9D290B}" presName="spNode" presStyleCnt="0"/>
      <dgm:spPr/>
    </dgm:pt>
    <dgm:pt modelId="{6D547D22-96F7-4B13-A752-024F57693C85}" type="pres">
      <dgm:prSet presAssocID="{A4DD9EC3-D8C9-47D2-B913-EA2F1E75D482}" presName="sibTrans" presStyleLbl="sibTrans1D1" presStyleIdx="0" presStyleCnt="6"/>
      <dgm:spPr/>
      <dgm:t>
        <a:bodyPr/>
        <a:lstStyle/>
        <a:p>
          <a:endParaRPr lang="tr-TR"/>
        </a:p>
      </dgm:t>
    </dgm:pt>
    <dgm:pt modelId="{93A5A7E2-E915-4DE9-A7CC-1798EB283042}" type="pres">
      <dgm:prSet presAssocID="{DDDDE179-8768-4E84-8EB1-127B64E992DB}" presName="node" presStyleLbl="node1" presStyleIdx="1" presStyleCnt="6">
        <dgm:presLayoutVars>
          <dgm:bulletEnabled val="1"/>
        </dgm:presLayoutVars>
      </dgm:prSet>
      <dgm:spPr/>
      <dgm:t>
        <a:bodyPr/>
        <a:lstStyle/>
        <a:p>
          <a:endParaRPr lang="tr-TR"/>
        </a:p>
      </dgm:t>
    </dgm:pt>
    <dgm:pt modelId="{9EDD75DF-AF96-4D6B-A301-435C782D9DCD}" type="pres">
      <dgm:prSet presAssocID="{DDDDE179-8768-4E84-8EB1-127B64E992DB}" presName="spNode" presStyleCnt="0"/>
      <dgm:spPr/>
    </dgm:pt>
    <dgm:pt modelId="{4E5844FF-46AF-4FDE-B1D4-BF7BFEA75EB3}" type="pres">
      <dgm:prSet presAssocID="{14327505-09B3-4938-99F4-DA148088F555}" presName="sibTrans" presStyleLbl="sibTrans1D1" presStyleIdx="1" presStyleCnt="6"/>
      <dgm:spPr/>
      <dgm:t>
        <a:bodyPr/>
        <a:lstStyle/>
        <a:p>
          <a:endParaRPr lang="tr-TR"/>
        </a:p>
      </dgm:t>
    </dgm:pt>
    <dgm:pt modelId="{A8718222-E54C-40B7-BFE9-28A5FBCEAE33}" type="pres">
      <dgm:prSet presAssocID="{8D85417C-1524-452F-9B2D-4988FB109E32}" presName="node" presStyleLbl="node1" presStyleIdx="2" presStyleCnt="6">
        <dgm:presLayoutVars>
          <dgm:bulletEnabled val="1"/>
        </dgm:presLayoutVars>
      </dgm:prSet>
      <dgm:spPr/>
      <dgm:t>
        <a:bodyPr/>
        <a:lstStyle/>
        <a:p>
          <a:endParaRPr lang="tr-TR"/>
        </a:p>
      </dgm:t>
    </dgm:pt>
    <dgm:pt modelId="{677E8149-9EE3-4D8D-9E64-92816BC89477}" type="pres">
      <dgm:prSet presAssocID="{8D85417C-1524-452F-9B2D-4988FB109E32}" presName="spNode" presStyleCnt="0"/>
      <dgm:spPr/>
    </dgm:pt>
    <dgm:pt modelId="{AA2A1ADD-0951-41A5-9E61-FC284E77B11C}" type="pres">
      <dgm:prSet presAssocID="{8EA07059-C012-4B53-800D-1846098C9871}" presName="sibTrans" presStyleLbl="sibTrans1D1" presStyleIdx="2" presStyleCnt="6"/>
      <dgm:spPr/>
      <dgm:t>
        <a:bodyPr/>
        <a:lstStyle/>
        <a:p>
          <a:endParaRPr lang="tr-TR"/>
        </a:p>
      </dgm:t>
    </dgm:pt>
    <dgm:pt modelId="{A38D2AA0-2C54-41B5-A288-2947457421B5}" type="pres">
      <dgm:prSet presAssocID="{E7D033CC-E6CE-45C1-A870-B6F3382B9600}" presName="node" presStyleLbl="node1" presStyleIdx="3" presStyleCnt="6">
        <dgm:presLayoutVars>
          <dgm:bulletEnabled val="1"/>
        </dgm:presLayoutVars>
      </dgm:prSet>
      <dgm:spPr/>
      <dgm:t>
        <a:bodyPr/>
        <a:lstStyle/>
        <a:p>
          <a:endParaRPr lang="tr-TR"/>
        </a:p>
      </dgm:t>
    </dgm:pt>
    <dgm:pt modelId="{EFAC1394-54AD-42CF-8849-FBA66F51D93B}" type="pres">
      <dgm:prSet presAssocID="{E7D033CC-E6CE-45C1-A870-B6F3382B9600}" presName="spNode" presStyleCnt="0"/>
      <dgm:spPr/>
    </dgm:pt>
    <dgm:pt modelId="{977B5D6D-3AB2-4086-9FBF-040144331D03}" type="pres">
      <dgm:prSet presAssocID="{F457E768-785F-4FBB-859B-42F87D75C4BE}" presName="sibTrans" presStyleLbl="sibTrans1D1" presStyleIdx="3" presStyleCnt="6"/>
      <dgm:spPr/>
      <dgm:t>
        <a:bodyPr/>
        <a:lstStyle/>
        <a:p>
          <a:endParaRPr lang="tr-TR"/>
        </a:p>
      </dgm:t>
    </dgm:pt>
    <dgm:pt modelId="{DC0A2F9D-B2E9-49CB-86CE-E2274911B0B3}" type="pres">
      <dgm:prSet presAssocID="{49DEFFF0-E198-49B3-BF16-28F0136F227C}" presName="node" presStyleLbl="node1" presStyleIdx="4" presStyleCnt="6">
        <dgm:presLayoutVars>
          <dgm:bulletEnabled val="1"/>
        </dgm:presLayoutVars>
      </dgm:prSet>
      <dgm:spPr/>
      <dgm:t>
        <a:bodyPr/>
        <a:lstStyle/>
        <a:p>
          <a:endParaRPr lang="tr-TR"/>
        </a:p>
      </dgm:t>
    </dgm:pt>
    <dgm:pt modelId="{4EB289D6-FAA8-40AB-A81D-C98CEFAC5A19}" type="pres">
      <dgm:prSet presAssocID="{49DEFFF0-E198-49B3-BF16-28F0136F227C}" presName="spNode" presStyleCnt="0"/>
      <dgm:spPr/>
    </dgm:pt>
    <dgm:pt modelId="{A34DEDB2-8633-4DB7-894D-E2A52217D746}" type="pres">
      <dgm:prSet presAssocID="{7932471E-18D2-4402-9B52-0174554772B7}" presName="sibTrans" presStyleLbl="sibTrans1D1" presStyleIdx="4" presStyleCnt="6"/>
      <dgm:spPr/>
      <dgm:t>
        <a:bodyPr/>
        <a:lstStyle/>
        <a:p>
          <a:endParaRPr lang="tr-TR"/>
        </a:p>
      </dgm:t>
    </dgm:pt>
    <dgm:pt modelId="{F212F954-4176-4A58-85E4-5044195DA7C8}" type="pres">
      <dgm:prSet presAssocID="{F459BF6A-0A8A-497A-94F4-62F1AD1BD124}" presName="node" presStyleLbl="node1" presStyleIdx="5" presStyleCnt="6">
        <dgm:presLayoutVars>
          <dgm:bulletEnabled val="1"/>
        </dgm:presLayoutVars>
      </dgm:prSet>
      <dgm:spPr/>
      <dgm:t>
        <a:bodyPr/>
        <a:lstStyle/>
        <a:p>
          <a:endParaRPr lang="tr-TR"/>
        </a:p>
      </dgm:t>
    </dgm:pt>
    <dgm:pt modelId="{012139AB-10F1-489D-8A99-5959850FE620}" type="pres">
      <dgm:prSet presAssocID="{F459BF6A-0A8A-497A-94F4-62F1AD1BD124}" presName="spNode" presStyleCnt="0"/>
      <dgm:spPr/>
    </dgm:pt>
    <dgm:pt modelId="{0B0B6FE2-F730-4449-BAF1-1AA7D6D5052E}" type="pres">
      <dgm:prSet presAssocID="{4BCFB5DD-2545-4644-A437-CA858B573902}" presName="sibTrans" presStyleLbl="sibTrans1D1" presStyleIdx="5" presStyleCnt="6"/>
      <dgm:spPr/>
      <dgm:t>
        <a:bodyPr/>
        <a:lstStyle/>
        <a:p>
          <a:endParaRPr lang="tr-TR"/>
        </a:p>
      </dgm:t>
    </dgm:pt>
  </dgm:ptLst>
  <dgm:cxnLst>
    <dgm:cxn modelId="{B2BFC534-4F35-44F6-A6C0-F365015BF4E1}" type="presOf" srcId="{8EA07059-C012-4B53-800D-1846098C9871}" destId="{AA2A1ADD-0951-41A5-9E61-FC284E77B11C}" srcOrd="0" destOrd="0" presId="urn:microsoft.com/office/officeart/2005/8/layout/cycle6"/>
    <dgm:cxn modelId="{5937E258-BCDA-4B3A-9493-6D7AE63D9D1C}" type="presOf" srcId="{C85A9555-AF73-44A4-8EA5-7569BA9D290B}" destId="{83D86523-9BEC-40C4-8BAD-70202F0C3EE6}" srcOrd="0" destOrd="0" presId="urn:microsoft.com/office/officeart/2005/8/layout/cycle6"/>
    <dgm:cxn modelId="{2D71D9E4-FA8C-454B-A54A-C2BAF1B1F8C9}" srcId="{D889E4A3-D098-4491-B881-98B457971FFC}" destId="{E7D033CC-E6CE-45C1-A870-B6F3382B9600}" srcOrd="3" destOrd="0" parTransId="{53F1458B-6774-4230-8AB5-96C61E0BD45A}" sibTransId="{F457E768-785F-4FBB-859B-42F87D75C4BE}"/>
    <dgm:cxn modelId="{F5705CF1-711B-4021-AB94-1C654625D97E}" type="presOf" srcId="{DDDDE179-8768-4E84-8EB1-127B64E992DB}" destId="{93A5A7E2-E915-4DE9-A7CC-1798EB283042}" srcOrd="0" destOrd="0" presId="urn:microsoft.com/office/officeart/2005/8/layout/cycle6"/>
    <dgm:cxn modelId="{F7672B5B-B1E1-4663-930A-9C1AAE0B4223}" type="presOf" srcId="{4BCFB5DD-2545-4644-A437-CA858B573902}" destId="{0B0B6FE2-F730-4449-BAF1-1AA7D6D5052E}" srcOrd="0" destOrd="0" presId="urn:microsoft.com/office/officeart/2005/8/layout/cycle6"/>
    <dgm:cxn modelId="{AC6E9089-0790-416C-8A78-C9B6441C9862}" type="presOf" srcId="{8D85417C-1524-452F-9B2D-4988FB109E32}" destId="{A8718222-E54C-40B7-BFE9-28A5FBCEAE33}" srcOrd="0" destOrd="0" presId="urn:microsoft.com/office/officeart/2005/8/layout/cycle6"/>
    <dgm:cxn modelId="{8C311D08-7CFA-4F6E-8002-447E6486E42F}" srcId="{D889E4A3-D098-4491-B881-98B457971FFC}" destId="{49DEFFF0-E198-49B3-BF16-28F0136F227C}" srcOrd="4" destOrd="0" parTransId="{98A8E2DF-9357-4369-80E2-A83C12E4175C}" sibTransId="{7932471E-18D2-4402-9B52-0174554772B7}"/>
    <dgm:cxn modelId="{209DA7A0-AD13-4117-B504-0B17D9C76C4C}" srcId="{D889E4A3-D098-4491-B881-98B457971FFC}" destId="{DDDDE179-8768-4E84-8EB1-127B64E992DB}" srcOrd="1" destOrd="0" parTransId="{A0114860-0030-4025-AA82-26C6C396F2DD}" sibTransId="{14327505-09B3-4938-99F4-DA148088F555}"/>
    <dgm:cxn modelId="{510DCB75-24F3-4F65-8762-BACA978B698D}" type="presOf" srcId="{49DEFFF0-E198-49B3-BF16-28F0136F227C}" destId="{DC0A2F9D-B2E9-49CB-86CE-E2274911B0B3}" srcOrd="0" destOrd="0" presId="urn:microsoft.com/office/officeart/2005/8/layout/cycle6"/>
    <dgm:cxn modelId="{5E5D07ED-6D08-4840-94CD-00435DE80721}" type="presOf" srcId="{14327505-09B3-4938-99F4-DA148088F555}" destId="{4E5844FF-46AF-4FDE-B1D4-BF7BFEA75EB3}" srcOrd="0" destOrd="0" presId="urn:microsoft.com/office/officeart/2005/8/layout/cycle6"/>
    <dgm:cxn modelId="{59483243-2433-4D4E-8AFA-5E762DCF3C49}" srcId="{D889E4A3-D098-4491-B881-98B457971FFC}" destId="{C85A9555-AF73-44A4-8EA5-7569BA9D290B}" srcOrd="0" destOrd="0" parTransId="{1D91D724-4E0B-4106-82E1-439782F47F0F}" sibTransId="{A4DD9EC3-D8C9-47D2-B913-EA2F1E75D482}"/>
    <dgm:cxn modelId="{1578DFA0-B1C0-43D3-BC17-E4DE856460CC}" type="presOf" srcId="{7932471E-18D2-4402-9B52-0174554772B7}" destId="{A34DEDB2-8633-4DB7-894D-E2A52217D746}" srcOrd="0" destOrd="0" presId="urn:microsoft.com/office/officeart/2005/8/layout/cycle6"/>
    <dgm:cxn modelId="{733D1F53-04F1-423C-95D7-FA6F4D9858C6}" type="presOf" srcId="{D889E4A3-D098-4491-B881-98B457971FFC}" destId="{13BC6062-BE86-4C40-A342-7CD1D3264727}" srcOrd="0" destOrd="0" presId="urn:microsoft.com/office/officeart/2005/8/layout/cycle6"/>
    <dgm:cxn modelId="{62BFEDD8-5C01-405B-B3E9-916DEB1780AB}" type="presOf" srcId="{F457E768-785F-4FBB-859B-42F87D75C4BE}" destId="{977B5D6D-3AB2-4086-9FBF-040144331D03}" srcOrd="0" destOrd="0" presId="urn:microsoft.com/office/officeart/2005/8/layout/cycle6"/>
    <dgm:cxn modelId="{85334285-C1BB-42CC-9436-694F20746D28}" type="presOf" srcId="{E7D033CC-E6CE-45C1-A870-B6F3382B9600}" destId="{A38D2AA0-2C54-41B5-A288-2947457421B5}" srcOrd="0" destOrd="0" presId="urn:microsoft.com/office/officeart/2005/8/layout/cycle6"/>
    <dgm:cxn modelId="{8A5EB14C-ED1D-4EF2-A8AD-9DD194CE8DD2}" srcId="{D889E4A3-D098-4491-B881-98B457971FFC}" destId="{8D85417C-1524-452F-9B2D-4988FB109E32}" srcOrd="2" destOrd="0" parTransId="{584D032C-4B34-48A4-8E02-1C30224D38AE}" sibTransId="{8EA07059-C012-4B53-800D-1846098C9871}"/>
    <dgm:cxn modelId="{51A9F159-29AC-4188-A1E5-D84FEDE5029A}" srcId="{D889E4A3-D098-4491-B881-98B457971FFC}" destId="{F459BF6A-0A8A-497A-94F4-62F1AD1BD124}" srcOrd="5" destOrd="0" parTransId="{AC294B59-7BC0-4632-8F84-0FACE4BDE673}" sibTransId="{4BCFB5DD-2545-4644-A437-CA858B573902}"/>
    <dgm:cxn modelId="{08F9340C-3998-4BDF-ABC2-52538F270271}" type="presOf" srcId="{A4DD9EC3-D8C9-47D2-B913-EA2F1E75D482}" destId="{6D547D22-96F7-4B13-A752-024F57693C85}" srcOrd="0" destOrd="0" presId="urn:microsoft.com/office/officeart/2005/8/layout/cycle6"/>
    <dgm:cxn modelId="{1CB473BC-59E6-46E4-8F82-ED6DAE83C82F}" type="presOf" srcId="{F459BF6A-0A8A-497A-94F4-62F1AD1BD124}" destId="{F212F954-4176-4A58-85E4-5044195DA7C8}" srcOrd="0" destOrd="0" presId="urn:microsoft.com/office/officeart/2005/8/layout/cycle6"/>
    <dgm:cxn modelId="{B7104CA2-3702-4406-BEE7-2D97445A9746}" type="presParOf" srcId="{13BC6062-BE86-4C40-A342-7CD1D3264727}" destId="{83D86523-9BEC-40C4-8BAD-70202F0C3EE6}" srcOrd="0" destOrd="0" presId="urn:microsoft.com/office/officeart/2005/8/layout/cycle6"/>
    <dgm:cxn modelId="{EB3540F9-5DD8-40C2-946E-5492A14FF7C6}" type="presParOf" srcId="{13BC6062-BE86-4C40-A342-7CD1D3264727}" destId="{A79BB530-99C0-4D1D-9EC6-22A193AEF0A6}" srcOrd="1" destOrd="0" presId="urn:microsoft.com/office/officeart/2005/8/layout/cycle6"/>
    <dgm:cxn modelId="{56E6C3F0-C7FF-42FD-AB65-108D37AF4A60}" type="presParOf" srcId="{13BC6062-BE86-4C40-A342-7CD1D3264727}" destId="{6D547D22-96F7-4B13-A752-024F57693C85}" srcOrd="2" destOrd="0" presId="urn:microsoft.com/office/officeart/2005/8/layout/cycle6"/>
    <dgm:cxn modelId="{1C701454-183B-469D-823A-FDA0BE397EA0}" type="presParOf" srcId="{13BC6062-BE86-4C40-A342-7CD1D3264727}" destId="{93A5A7E2-E915-4DE9-A7CC-1798EB283042}" srcOrd="3" destOrd="0" presId="urn:microsoft.com/office/officeart/2005/8/layout/cycle6"/>
    <dgm:cxn modelId="{87636802-6D11-410E-8B11-743507F39519}" type="presParOf" srcId="{13BC6062-BE86-4C40-A342-7CD1D3264727}" destId="{9EDD75DF-AF96-4D6B-A301-435C782D9DCD}" srcOrd="4" destOrd="0" presId="urn:microsoft.com/office/officeart/2005/8/layout/cycle6"/>
    <dgm:cxn modelId="{24B7D246-17AB-4711-A717-A915D1C5ED90}" type="presParOf" srcId="{13BC6062-BE86-4C40-A342-7CD1D3264727}" destId="{4E5844FF-46AF-4FDE-B1D4-BF7BFEA75EB3}" srcOrd="5" destOrd="0" presId="urn:microsoft.com/office/officeart/2005/8/layout/cycle6"/>
    <dgm:cxn modelId="{D29800C3-02E6-43BE-985C-C056B1918C2D}" type="presParOf" srcId="{13BC6062-BE86-4C40-A342-7CD1D3264727}" destId="{A8718222-E54C-40B7-BFE9-28A5FBCEAE33}" srcOrd="6" destOrd="0" presId="urn:microsoft.com/office/officeart/2005/8/layout/cycle6"/>
    <dgm:cxn modelId="{E1EB0A14-54F9-4892-979B-D032E890DF92}" type="presParOf" srcId="{13BC6062-BE86-4C40-A342-7CD1D3264727}" destId="{677E8149-9EE3-4D8D-9E64-92816BC89477}" srcOrd="7" destOrd="0" presId="urn:microsoft.com/office/officeart/2005/8/layout/cycle6"/>
    <dgm:cxn modelId="{FC3C602C-591E-4803-B503-14BF41E96404}" type="presParOf" srcId="{13BC6062-BE86-4C40-A342-7CD1D3264727}" destId="{AA2A1ADD-0951-41A5-9E61-FC284E77B11C}" srcOrd="8" destOrd="0" presId="urn:microsoft.com/office/officeart/2005/8/layout/cycle6"/>
    <dgm:cxn modelId="{07A8B5D0-05B3-4ACB-ADE8-8E7E6BBF2410}" type="presParOf" srcId="{13BC6062-BE86-4C40-A342-7CD1D3264727}" destId="{A38D2AA0-2C54-41B5-A288-2947457421B5}" srcOrd="9" destOrd="0" presId="urn:microsoft.com/office/officeart/2005/8/layout/cycle6"/>
    <dgm:cxn modelId="{12954310-681A-4D11-913D-DDE4A01D5D87}" type="presParOf" srcId="{13BC6062-BE86-4C40-A342-7CD1D3264727}" destId="{EFAC1394-54AD-42CF-8849-FBA66F51D93B}" srcOrd="10" destOrd="0" presId="urn:microsoft.com/office/officeart/2005/8/layout/cycle6"/>
    <dgm:cxn modelId="{F4A6EE36-A439-46B8-95E3-AEB2AE5A4BDE}" type="presParOf" srcId="{13BC6062-BE86-4C40-A342-7CD1D3264727}" destId="{977B5D6D-3AB2-4086-9FBF-040144331D03}" srcOrd="11" destOrd="0" presId="urn:microsoft.com/office/officeart/2005/8/layout/cycle6"/>
    <dgm:cxn modelId="{F8DF8427-3A56-48A0-831B-B570ED56AE31}" type="presParOf" srcId="{13BC6062-BE86-4C40-A342-7CD1D3264727}" destId="{DC0A2F9D-B2E9-49CB-86CE-E2274911B0B3}" srcOrd="12" destOrd="0" presId="urn:microsoft.com/office/officeart/2005/8/layout/cycle6"/>
    <dgm:cxn modelId="{C170AC3C-1944-42C9-A16F-44FD93A2260A}" type="presParOf" srcId="{13BC6062-BE86-4C40-A342-7CD1D3264727}" destId="{4EB289D6-FAA8-40AB-A81D-C98CEFAC5A19}" srcOrd="13" destOrd="0" presId="urn:microsoft.com/office/officeart/2005/8/layout/cycle6"/>
    <dgm:cxn modelId="{003D8A8F-E7AE-4116-B0EB-0C94ABA9AC2F}" type="presParOf" srcId="{13BC6062-BE86-4C40-A342-7CD1D3264727}" destId="{A34DEDB2-8633-4DB7-894D-E2A52217D746}" srcOrd="14" destOrd="0" presId="urn:microsoft.com/office/officeart/2005/8/layout/cycle6"/>
    <dgm:cxn modelId="{2C34B0D0-2424-4F78-BD2F-813C95EB5963}" type="presParOf" srcId="{13BC6062-BE86-4C40-A342-7CD1D3264727}" destId="{F212F954-4176-4A58-85E4-5044195DA7C8}" srcOrd="15" destOrd="0" presId="urn:microsoft.com/office/officeart/2005/8/layout/cycle6"/>
    <dgm:cxn modelId="{8A45F46E-0546-4ECF-86E6-7E9DC3D8C4D3}" type="presParOf" srcId="{13BC6062-BE86-4C40-A342-7CD1D3264727}" destId="{012139AB-10F1-489D-8A99-5959850FE620}" srcOrd="16" destOrd="0" presId="urn:microsoft.com/office/officeart/2005/8/layout/cycle6"/>
    <dgm:cxn modelId="{B840DAC3-9B38-4E30-BE67-84A1F915AC4C}" type="presParOf" srcId="{13BC6062-BE86-4C40-A342-7CD1D3264727}" destId="{0B0B6FE2-F730-4449-BAF1-1AA7D6D5052E}"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D2803-61EF-4E3F-B700-365F98E85AA6}"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tr-TR"/>
        </a:p>
      </dgm:t>
    </dgm:pt>
    <dgm:pt modelId="{12451289-0018-4EBB-B40A-9B2E16F3DC8C}">
      <dgm:prSet phldrT="[Metin]" custT="1"/>
      <dgm:spPr/>
      <dgm:t>
        <a:bodyPr/>
        <a:lstStyle/>
        <a:p>
          <a:r>
            <a:rPr lang="tr-TR" sz="2400" dirty="0" smtClean="0"/>
            <a:t>Sayma Mümkün Olduğunda</a:t>
          </a:r>
        </a:p>
      </dgm:t>
    </dgm:pt>
    <dgm:pt modelId="{E5F25DB2-8F47-4187-A10D-37551273959E}" type="parTrans" cxnId="{9AD87CA2-77F6-4072-A902-4E56852B1510}">
      <dgm:prSet/>
      <dgm:spPr/>
      <dgm:t>
        <a:bodyPr/>
        <a:lstStyle/>
        <a:p>
          <a:endParaRPr lang="tr-TR"/>
        </a:p>
      </dgm:t>
    </dgm:pt>
    <dgm:pt modelId="{AA38D49B-6724-45E3-B13B-3657E623AC29}" type="sibTrans" cxnId="{9AD87CA2-77F6-4072-A902-4E56852B1510}">
      <dgm:prSet/>
      <dgm:spPr/>
      <dgm:t>
        <a:bodyPr/>
        <a:lstStyle/>
        <a:p>
          <a:endParaRPr lang="tr-TR"/>
        </a:p>
      </dgm:t>
    </dgm:pt>
    <dgm:pt modelId="{FC2FCAE4-560D-4182-BABB-9644AFB2CCF2}">
      <dgm:prSet phldrT="[Metin]" custT="1"/>
      <dgm:spPr/>
      <dgm:t>
        <a:bodyPr/>
        <a:lstStyle/>
        <a:p>
          <a:r>
            <a:rPr lang="tr-TR" sz="2800" dirty="0" smtClean="0"/>
            <a:t>İzleme ve Envanter İçin İndikatör</a:t>
          </a:r>
          <a:endParaRPr lang="tr-TR" sz="2800" dirty="0"/>
        </a:p>
      </dgm:t>
    </dgm:pt>
    <dgm:pt modelId="{9CCC6305-3094-44D2-AD9A-B1DD26860CF6}" type="parTrans" cxnId="{AD16E150-1E69-4591-B58F-06D0122B95AF}">
      <dgm:prSet/>
      <dgm:spPr/>
      <dgm:t>
        <a:bodyPr/>
        <a:lstStyle/>
        <a:p>
          <a:endParaRPr lang="tr-TR"/>
        </a:p>
      </dgm:t>
    </dgm:pt>
    <dgm:pt modelId="{5E8B96A6-EFA5-47BE-9230-AE371C33FDA8}" type="sibTrans" cxnId="{AD16E150-1E69-4591-B58F-06D0122B95AF}">
      <dgm:prSet/>
      <dgm:spPr/>
      <dgm:t>
        <a:bodyPr/>
        <a:lstStyle/>
        <a:p>
          <a:endParaRPr lang="tr-TR"/>
        </a:p>
      </dgm:t>
    </dgm:pt>
    <dgm:pt modelId="{F26C8E1D-ED50-4F84-9DD0-D215C6718ECB}">
      <dgm:prSet custT="1"/>
      <dgm:spPr/>
      <dgm:t>
        <a:bodyPr/>
        <a:lstStyle/>
        <a:p>
          <a:r>
            <a:rPr lang="tr-TR" sz="2800" dirty="0" smtClean="0"/>
            <a:t>Nadir veya İstilacı Türleri İzleme, Koruma</a:t>
          </a:r>
          <a:endParaRPr lang="tr-TR" sz="2800" dirty="0"/>
        </a:p>
      </dgm:t>
    </dgm:pt>
    <dgm:pt modelId="{77769B54-9C53-46F2-BF41-11797D61716F}" type="parTrans" cxnId="{44552AB0-1DBD-4BCF-8AA3-7310F505BF2F}">
      <dgm:prSet/>
      <dgm:spPr/>
      <dgm:t>
        <a:bodyPr/>
        <a:lstStyle/>
        <a:p>
          <a:endParaRPr lang="tr-TR"/>
        </a:p>
      </dgm:t>
    </dgm:pt>
    <dgm:pt modelId="{F8E73CB9-500B-46FD-968D-D4A3BAE5479F}" type="sibTrans" cxnId="{44552AB0-1DBD-4BCF-8AA3-7310F505BF2F}">
      <dgm:prSet/>
      <dgm:spPr/>
      <dgm:t>
        <a:bodyPr/>
        <a:lstStyle/>
        <a:p>
          <a:endParaRPr lang="tr-TR"/>
        </a:p>
      </dgm:t>
    </dgm:pt>
    <dgm:pt modelId="{959173C1-A1FE-4E8C-8C2F-19373B549DC8}">
      <dgm:prSet custT="1"/>
      <dgm:spPr/>
      <dgm:t>
        <a:bodyPr/>
        <a:lstStyle/>
        <a:p>
          <a:pPr>
            <a:lnSpc>
              <a:spcPct val="100000"/>
            </a:lnSpc>
            <a:spcAft>
              <a:spcPts val="0"/>
            </a:spcAft>
          </a:pPr>
          <a:r>
            <a:rPr lang="tr-TR" sz="2000" b="1" dirty="0" smtClean="0">
              <a:solidFill>
                <a:srgbClr val="FF0000"/>
              </a:solidFill>
            </a:rPr>
            <a:t>Demografik Çalışmalar</a:t>
          </a:r>
          <a:endParaRPr lang="tr-TR" sz="2000" b="1" dirty="0">
            <a:solidFill>
              <a:srgbClr val="FF0000"/>
            </a:solidFill>
          </a:endParaRPr>
        </a:p>
      </dgm:t>
    </dgm:pt>
    <dgm:pt modelId="{1E2F09AC-2600-413B-9490-9B9517D742E3}" type="parTrans" cxnId="{310A6EAD-34D5-4EF5-BA5B-D9413AFC001D}">
      <dgm:prSet/>
      <dgm:spPr/>
      <dgm:t>
        <a:bodyPr/>
        <a:lstStyle/>
        <a:p>
          <a:endParaRPr lang="tr-TR"/>
        </a:p>
      </dgm:t>
    </dgm:pt>
    <dgm:pt modelId="{4FA7C8FC-1321-4426-BF62-921A54782513}" type="sibTrans" cxnId="{310A6EAD-34D5-4EF5-BA5B-D9413AFC001D}">
      <dgm:prSet/>
      <dgm:spPr/>
      <dgm:t>
        <a:bodyPr/>
        <a:lstStyle/>
        <a:p>
          <a:endParaRPr lang="tr-TR"/>
        </a:p>
      </dgm:t>
    </dgm:pt>
    <dgm:pt modelId="{A1A88ACC-9997-4D6C-8CA5-D78ED7349CE7}">
      <dgm:prSet custT="1"/>
      <dgm:spPr/>
      <dgm:t>
        <a:bodyPr/>
        <a:lstStyle/>
        <a:p>
          <a:pPr>
            <a:lnSpc>
              <a:spcPct val="150000"/>
            </a:lnSpc>
            <a:spcAft>
              <a:spcPts val="0"/>
            </a:spcAft>
          </a:pPr>
          <a:r>
            <a:rPr lang="tr-TR" sz="1600" dirty="0" smtClean="0">
              <a:latin typeface="+mj-lt"/>
            </a:rPr>
            <a:t> </a:t>
          </a:r>
          <a:r>
            <a:rPr lang="tr-TR" sz="1800" b="1" dirty="0" err="1" smtClean="0">
              <a:latin typeface="+mj-lt"/>
            </a:rPr>
            <a:t>Populasyon</a:t>
          </a:r>
          <a:r>
            <a:rPr lang="tr-TR" sz="1800" b="1" dirty="0" smtClean="0">
              <a:latin typeface="+mj-lt"/>
            </a:rPr>
            <a:t> dinamiği, yaş yapısı, yeni katılım, ölüm oranları</a:t>
          </a:r>
          <a:endParaRPr lang="tr-TR" sz="1800" b="1" dirty="0">
            <a:latin typeface="+mj-lt"/>
          </a:endParaRPr>
        </a:p>
      </dgm:t>
    </dgm:pt>
    <dgm:pt modelId="{8E736DBF-0EC9-4A7D-BD6F-1C491A04C591}" type="parTrans" cxnId="{0CD3BE32-528D-4B85-AC33-ED7709FA9E9D}">
      <dgm:prSet/>
      <dgm:spPr/>
      <dgm:t>
        <a:bodyPr/>
        <a:lstStyle/>
        <a:p>
          <a:endParaRPr lang="tr-TR"/>
        </a:p>
      </dgm:t>
    </dgm:pt>
    <dgm:pt modelId="{407DBD9E-203E-4DBE-A9D1-106C625B18E5}" type="sibTrans" cxnId="{0CD3BE32-528D-4B85-AC33-ED7709FA9E9D}">
      <dgm:prSet/>
      <dgm:spPr/>
      <dgm:t>
        <a:bodyPr/>
        <a:lstStyle/>
        <a:p>
          <a:endParaRPr lang="tr-TR"/>
        </a:p>
      </dgm:t>
    </dgm:pt>
    <dgm:pt modelId="{54AA0157-1C1F-4707-BE6E-61CAC8BC6AF6}">
      <dgm:prSet custT="1"/>
      <dgm:spPr/>
      <dgm:t>
        <a:bodyPr/>
        <a:lstStyle/>
        <a:p>
          <a:pPr>
            <a:lnSpc>
              <a:spcPct val="100000"/>
            </a:lnSpc>
            <a:spcAft>
              <a:spcPts val="0"/>
            </a:spcAft>
          </a:pPr>
          <a:r>
            <a:rPr lang="tr-TR" sz="2000" b="1" dirty="0" smtClean="0">
              <a:solidFill>
                <a:srgbClr val="FF0000"/>
              </a:solidFill>
              <a:latin typeface="+mj-lt"/>
            </a:rPr>
            <a:t>Tohumlama Projeleri</a:t>
          </a:r>
          <a:endParaRPr lang="tr-TR" sz="2000" b="1" dirty="0">
            <a:solidFill>
              <a:srgbClr val="FF0000"/>
            </a:solidFill>
            <a:latin typeface="+mj-lt"/>
          </a:endParaRPr>
        </a:p>
      </dgm:t>
    </dgm:pt>
    <dgm:pt modelId="{B9442826-BBCF-4F21-A343-DC8FE395DF98}" type="parTrans" cxnId="{DE774581-5601-46AC-BA02-3194FFB4D779}">
      <dgm:prSet/>
      <dgm:spPr/>
      <dgm:t>
        <a:bodyPr/>
        <a:lstStyle/>
        <a:p>
          <a:endParaRPr lang="tr-TR"/>
        </a:p>
      </dgm:t>
    </dgm:pt>
    <dgm:pt modelId="{045E450C-A0AF-49E2-87BF-3B3248AAF3FA}" type="sibTrans" cxnId="{DE774581-5601-46AC-BA02-3194FFB4D779}">
      <dgm:prSet/>
      <dgm:spPr/>
      <dgm:t>
        <a:bodyPr/>
        <a:lstStyle/>
        <a:p>
          <a:endParaRPr lang="tr-TR"/>
        </a:p>
      </dgm:t>
    </dgm:pt>
    <dgm:pt modelId="{30C4D299-CBB2-470A-9DA8-1313842E7D74}">
      <dgm:prSet custT="1"/>
      <dgm:spPr/>
      <dgm:t>
        <a:bodyPr/>
        <a:lstStyle/>
        <a:p>
          <a:pPr>
            <a:lnSpc>
              <a:spcPct val="90000"/>
            </a:lnSpc>
            <a:spcAft>
              <a:spcPct val="15000"/>
            </a:spcAft>
          </a:pPr>
          <a:endParaRPr lang="tr-TR" sz="1600" b="1" dirty="0">
            <a:latin typeface="Adobe Caslon Pro" pitchFamily="18" charset="-94"/>
          </a:endParaRPr>
        </a:p>
      </dgm:t>
    </dgm:pt>
    <dgm:pt modelId="{9BF5E96B-7792-4B95-BDE0-2FD73B4BA4FD}" type="parTrans" cxnId="{3BA744E7-74A9-49CB-A5FF-68A45DAFA4B2}">
      <dgm:prSet/>
      <dgm:spPr/>
      <dgm:t>
        <a:bodyPr/>
        <a:lstStyle/>
        <a:p>
          <a:endParaRPr lang="tr-TR"/>
        </a:p>
      </dgm:t>
    </dgm:pt>
    <dgm:pt modelId="{37E3CAF1-2E62-48C7-AE22-87B785165E62}" type="sibTrans" cxnId="{3BA744E7-74A9-49CB-A5FF-68A45DAFA4B2}">
      <dgm:prSet/>
      <dgm:spPr/>
      <dgm:t>
        <a:bodyPr/>
        <a:lstStyle/>
        <a:p>
          <a:endParaRPr lang="tr-TR"/>
        </a:p>
      </dgm:t>
    </dgm:pt>
    <dgm:pt modelId="{F986249D-AA5C-4B06-8DDF-7728D9FC3652}">
      <dgm:prSet custT="1"/>
      <dgm:spPr/>
      <dgm:t>
        <a:bodyPr/>
        <a:lstStyle/>
        <a:p>
          <a:pPr>
            <a:lnSpc>
              <a:spcPct val="100000"/>
            </a:lnSpc>
            <a:spcAft>
              <a:spcPts val="0"/>
            </a:spcAft>
          </a:pPr>
          <a:r>
            <a:rPr lang="tr-TR" sz="1800" b="1" dirty="0" smtClean="0">
              <a:solidFill>
                <a:srgbClr val="FF0000"/>
              </a:solidFill>
              <a:latin typeface="+mj-lt"/>
            </a:rPr>
            <a:t> </a:t>
          </a:r>
          <a:r>
            <a:rPr lang="tr-TR" sz="1800" b="1" dirty="0" smtClean="0">
              <a:solidFill>
                <a:schemeClr val="tx1"/>
              </a:solidFill>
              <a:latin typeface="+mj-lt"/>
            </a:rPr>
            <a:t>Yeni katılan fidelerin sayısı</a:t>
          </a:r>
          <a:endParaRPr lang="tr-TR" sz="1800" b="1" dirty="0">
            <a:solidFill>
              <a:schemeClr val="tx1"/>
            </a:solidFill>
            <a:latin typeface="+mj-lt"/>
          </a:endParaRPr>
        </a:p>
      </dgm:t>
    </dgm:pt>
    <dgm:pt modelId="{FFB8B1B3-9B79-4F43-B7D8-9DDD7D5C03B5}" type="parTrans" cxnId="{0320169C-DDA7-4AF2-BE2C-135D1189E6C4}">
      <dgm:prSet/>
      <dgm:spPr/>
      <dgm:t>
        <a:bodyPr/>
        <a:lstStyle/>
        <a:p>
          <a:endParaRPr lang="tr-TR"/>
        </a:p>
      </dgm:t>
    </dgm:pt>
    <dgm:pt modelId="{77938125-7566-4616-9B63-6287B8EDC15B}" type="sibTrans" cxnId="{0320169C-DDA7-4AF2-BE2C-135D1189E6C4}">
      <dgm:prSet/>
      <dgm:spPr/>
      <dgm:t>
        <a:bodyPr/>
        <a:lstStyle/>
        <a:p>
          <a:endParaRPr lang="tr-TR"/>
        </a:p>
      </dgm:t>
    </dgm:pt>
    <dgm:pt modelId="{15E05DCE-B6EF-4317-8500-6FAAE0A60DA1}">
      <dgm:prSet custT="1"/>
      <dgm:spPr/>
      <dgm:t>
        <a:bodyPr/>
        <a:lstStyle/>
        <a:p>
          <a:r>
            <a:rPr lang="tr-TR" sz="1800" b="1" dirty="0" smtClean="0"/>
            <a:t>İzlenen </a:t>
          </a:r>
          <a:r>
            <a:rPr lang="tr-TR" sz="1800" b="1" dirty="0" err="1" smtClean="0"/>
            <a:t>populasyonların</a:t>
          </a:r>
          <a:r>
            <a:rPr lang="tr-TR" sz="1800" b="1" dirty="0" smtClean="0"/>
            <a:t> eşik değerlere yaklaşması</a:t>
          </a:r>
          <a:endParaRPr lang="tr-TR" sz="1800" b="1" dirty="0"/>
        </a:p>
      </dgm:t>
    </dgm:pt>
    <dgm:pt modelId="{B0BC7E31-B0F7-4BEA-B06D-35F5172A1CAB}" type="parTrans" cxnId="{1E2F0595-6BD4-42D5-9C54-EBF01BF59C32}">
      <dgm:prSet/>
      <dgm:spPr/>
      <dgm:t>
        <a:bodyPr/>
        <a:lstStyle/>
        <a:p>
          <a:endParaRPr lang="tr-TR"/>
        </a:p>
      </dgm:t>
    </dgm:pt>
    <dgm:pt modelId="{9122EA6F-4045-422D-ADAB-AE4852F84500}" type="sibTrans" cxnId="{1E2F0595-6BD4-42D5-9C54-EBF01BF59C32}">
      <dgm:prSet/>
      <dgm:spPr/>
      <dgm:t>
        <a:bodyPr/>
        <a:lstStyle/>
        <a:p>
          <a:endParaRPr lang="tr-TR"/>
        </a:p>
      </dgm:t>
    </dgm:pt>
    <dgm:pt modelId="{BB507C3A-2C46-4C05-8223-1902D99F7CB9}">
      <dgm:prSet custT="1"/>
      <dgm:spPr/>
      <dgm:t>
        <a:bodyPr/>
        <a:lstStyle/>
        <a:p>
          <a:r>
            <a:rPr lang="tr-TR" sz="2000" b="1" dirty="0" err="1" smtClean="0"/>
            <a:t>Populasyon</a:t>
          </a:r>
          <a:r>
            <a:rPr lang="tr-TR" sz="2000" b="1" dirty="0" smtClean="0"/>
            <a:t> </a:t>
          </a:r>
          <a:r>
            <a:rPr lang="tr-TR" sz="2000" b="1" dirty="0" err="1" smtClean="0"/>
            <a:t>stabilitesinin</a:t>
          </a:r>
          <a:r>
            <a:rPr lang="tr-TR" sz="2000" b="1" dirty="0" smtClean="0"/>
            <a:t> indikatörü</a:t>
          </a:r>
          <a:endParaRPr lang="tr-TR" sz="2000" b="1" dirty="0"/>
        </a:p>
      </dgm:t>
    </dgm:pt>
    <dgm:pt modelId="{B8CCD5AF-6FDB-4D63-952A-08CE385F50B7}" type="parTrans" cxnId="{9EB457C3-DCE3-4E07-94C6-2D023444DF8D}">
      <dgm:prSet/>
      <dgm:spPr/>
      <dgm:t>
        <a:bodyPr/>
        <a:lstStyle/>
        <a:p>
          <a:endParaRPr lang="tr-TR"/>
        </a:p>
      </dgm:t>
    </dgm:pt>
    <dgm:pt modelId="{43ED7571-A6EB-4BC3-9795-DA97CD147BAC}" type="sibTrans" cxnId="{9EB457C3-DCE3-4E07-94C6-2D023444DF8D}">
      <dgm:prSet/>
      <dgm:spPr/>
      <dgm:t>
        <a:bodyPr/>
        <a:lstStyle/>
        <a:p>
          <a:endParaRPr lang="tr-TR"/>
        </a:p>
      </dgm:t>
    </dgm:pt>
    <dgm:pt modelId="{E55DDC93-2C0A-4924-B7EA-438256522925}">
      <dgm:prSet custT="1"/>
      <dgm:spPr/>
      <dgm:t>
        <a:bodyPr/>
        <a:lstStyle/>
        <a:p>
          <a:r>
            <a:rPr lang="tr-TR" sz="2000" b="1" dirty="0" smtClean="0"/>
            <a:t>Değişim oran ve modellerini gösterir</a:t>
          </a:r>
          <a:endParaRPr lang="tr-TR" sz="2000" b="1" dirty="0"/>
        </a:p>
      </dgm:t>
    </dgm:pt>
    <dgm:pt modelId="{BFBC348E-B8B5-4F81-BA22-DD5100DA76B1}" type="parTrans" cxnId="{22C882B2-D4AB-415D-A3F9-A2137F03640E}">
      <dgm:prSet/>
      <dgm:spPr/>
      <dgm:t>
        <a:bodyPr/>
        <a:lstStyle/>
        <a:p>
          <a:endParaRPr lang="tr-TR"/>
        </a:p>
      </dgm:t>
    </dgm:pt>
    <dgm:pt modelId="{E8465CFA-750A-4504-AC96-AF8BBAA89982}" type="sibTrans" cxnId="{22C882B2-D4AB-415D-A3F9-A2137F03640E}">
      <dgm:prSet/>
      <dgm:spPr/>
      <dgm:t>
        <a:bodyPr/>
        <a:lstStyle/>
        <a:p>
          <a:endParaRPr lang="tr-TR"/>
        </a:p>
      </dgm:t>
    </dgm:pt>
    <dgm:pt modelId="{F3A31749-6D86-4C2D-86E2-2E7C6694D86C}">
      <dgm:prSet custT="1"/>
      <dgm:spPr/>
      <dgm:t>
        <a:bodyPr/>
        <a:lstStyle/>
        <a:p>
          <a:endParaRPr lang="tr-TR" sz="1800" b="1" dirty="0"/>
        </a:p>
      </dgm:t>
    </dgm:pt>
    <dgm:pt modelId="{78B0C03A-D93A-4518-B1E5-CAE8A9DD7058}" type="parTrans" cxnId="{29DA323D-0BBD-46C4-9184-B542BC234DE5}">
      <dgm:prSet/>
      <dgm:spPr/>
      <dgm:t>
        <a:bodyPr/>
        <a:lstStyle/>
        <a:p>
          <a:endParaRPr lang="tr-TR"/>
        </a:p>
      </dgm:t>
    </dgm:pt>
    <dgm:pt modelId="{19CBFAB9-6431-4057-82C7-91D340F0588A}" type="sibTrans" cxnId="{29DA323D-0BBD-46C4-9184-B542BC234DE5}">
      <dgm:prSet/>
      <dgm:spPr/>
      <dgm:t>
        <a:bodyPr/>
        <a:lstStyle/>
        <a:p>
          <a:endParaRPr lang="tr-TR"/>
        </a:p>
      </dgm:t>
    </dgm:pt>
    <dgm:pt modelId="{6B98B76C-47EE-49B8-A835-D50403FFBFAD}">
      <dgm:prSet custT="1"/>
      <dgm:spPr/>
      <dgm:t>
        <a:bodyPr/>
        <a:lstStyle/>
        <a:p>
          <a:endParaRPr lang="tr-TR" sz="2000" dirty="0"/>
        </a:p>
      </dgm:t>
    </dgm:pt>
    <dgm:pt modelId="{71DDA492-27B5-471B-AC12-388155E1F1B2}" type="parTrans" cxnId="{8A9E931F-94F3-43FD-ADEB-8FECE9341A54}">
      <dgm:prSet/>
      <dgm:spPr/>
      <dgm:t>
        <a:bodyPr/>
        <a:lstStyle/>
        <a:p>
          <a:endParaRPr lang="tr-TR"/>
        </a:p>
      </dgm:t>
    </dgm:pt>
    <dgm:pt modelId="{E193FA5E-5D7C-49F0-B755-88E91DF66BAD}" type="sibTrans" cxnId="{8A9E931F-94F3-43FD-ADEB-8FECE9341A54}">
      <dgm:prSet/>
      <dgm:spPr/>
      <dgm:t>
        <a:bodyPr/>
        <a:lstStyle/>
        <a:p>
          <a:endParaRPr lang="tr-TR"/>
        </a:p>
      </dgm:t>
    </dgm:pt>
    <dgm:pt modelId="{7B680118-5F30-407A-8B5B-42A8DC13895F}">
      <dgm:prSet custT="1"/>
      <dgm:spPr/>
      <dgm:t>
        <a:bodyPr/>
        <a:lstStyle/>
        <a:p>
          <a:pPr>
            <a:lnSpc>
              <a:spcPct val="100000"/>
            </a:lnSpc>
            <a:spcAft>
              <a:spcPts val="0"/>
            </a:spcAft>
          </a:pPr>
          <a:endParaRPr lang="tr-TR" sz="2000" b="1" dirty="0">
            <a:solidFill>
              <a:srgbClr val="FF0000"/>
            </a:solidFill>
          </a:endParaRPr>
        </a:p>
      </dgm:t>
    </dgm:pt>
    <dgm:pt modelId="{7F7AA768-2315-47BD-BD93-4121BA2366EE}" type="parTrans" cxnId="{671BF074-341D-4EAF-B22C-4749E0A1A7ED}">
      <dgm:prSet/>
      <dgm:spPr/>
    </dgm:pt>
    <dgm:pt modelId="{A58FF89B-6F71-42F8-B94F-D948C0C094FD}" type="sibTrans" cxnId="{671BF074-341D-4EAF-B22C-4749E0A1A7ED}">
      <dgm:prSet/>
      <dgm:spPr/>
    </dgm:pt>
    <dgm:pt modelId="{1ECAA1C3-B36D-4DD6-8047-9C1F2D0FEE7D}" type="pres">
      <dgm:prSet presAssocID="{50BD2803-61EF-4E3F-B700-365F98E85AA6}" presName="linear" presStyleCnt="0">
        <dgm:presLayoutVars>
          <dgm:dir/>
          <dgm:animLvl val="lvl"/>
          <dgm:resizeHandles val="exact"/>
        </dgm:presLayoutVars>
      </dgm:prSet>
      <dgm:spPr/>
      <dgm:t>
        <a:bodyPr/>
        <a:lstStyle/>
        <a:p>
          <a:endParaRPr lang="tr-TR"/>
        </a:p>
      </dgm:t>
    </dgm:pt>
    <dgm:pt modelId="{4FB3EE0C-CE9B-44C3-9877-A591975828C0}" type="pres">
      <dgm:prSet presAssocID="{12451289-0018-4EBB-B40A-9B2E16F3DC8C}" presName="parentLin" presStyleCnt="0"/>
      <dgm:spPr/>
    </dgm:pt>
    <dgm:pt modelId="{F76562E2-1C60-4AED-B5EC-63BBDF33C32F}" type="pres">
      <dgm:prSet presAssocID="{12451289-0018-4EBB-B40A-9B2E16F3DC8C}" presName="parentLeftMargin" presStyleLbl="node1" presStyleIdx="0" presStyleCnt="3"/>
      <dgm:spPr/>
      <dgm:t>
        <a:bodyPr/>
        <a:lstStyle/>
        <a:p>
          <a:endParaRPr lang="tr-TR"/>
        </a:p>
      </dgm:t>
    </dgm:pt>
    <dgm:pt modelId="{7BDC27DB-4669-4BC2-B5BB-DBED77A3445F}" type="pres">
      <dgm:prSet presAssocID="{12451289-0018-4EBB-B40A-9B2E16F3DC8C}" presName="parentText" presStyleLbl="node1" presStyleIdx="0" presStyleCnt="3" custScaleY="89895">
        <dgm:presLayoutVars>
          <dgm:chMax val="0"/>
          <dgm:bulletEnabled val="1"/>
        </dgm:presLayoutVars>
      </dgm:prSet>
      <dgm:spPr/>
      <dgm:t>
        <a:bodyPr/>
        <a:lstStyle/>
        <a:p>
          <a:endParaRPr lang="tr-TR"/>
        </a:p>
      </dgm:t>
    </dgm:pt>
    <dgm:pt modelId="{30698942-F4CA-4124-98D1-1BB2D0CAAE37}" type="pres">
      <dgm:prSet presAssocID="{12451289-0018-4EBB-B40A-9B2E16F3DC8C}" presName="negativeSpace" presStyleCnt="0"/>
      <dgm:spPr/>
    </dgm:pt>
    <dgm:pt modelId="{A0D7ABA8-FFB4-4308-AA3B-3872D99E1B6B}" type="pres">
      <dgm:prSet presAssocID="{12451289-0018-4EBB-B40A-9B2E16F3DC8C}" presName="childText" presStyleLbl="conFgAcc1" presStyleIdx="0" presStyleCnt="3" custScaleY="86626" custLinFactNeighborY="32985">
        <dgm:presLayoutVars>
          <dgm:bulletEnabled val="1"/>
        </dgm:presLayoutVars>
      </dgm:prSet>
      <dgm:spPr/>
      <dgm:t>
        <a:bodyPr/>
        <a:lstStyle/>
        <a:p>
          <a:endParaRPr lang="tr-TR"/>
        </a:p>
      </dgm:t>
    </dgm:pt>
    <dgm:pt modelId="{558E74E3-ECEA-48D9-891F-2373FF6E7C1D}" type="pres">
      <dgm:prSet presAssocID="{AA38D49B-6724-45E3-B13B-3657E623AC29}" presName="spaceBetweenRectangles" presStyleCnt="0"/>
      <dgm:spPr/>
    </dgm:pt>
    <dgm:pt modelId="{6E5DFF43-FDA6-43FC-AA4E-FB4DB001F606}" type="pres">
      <dgm:prSet presAssocID="{F26C8E1D-ED50-4F84-9DD0-D215C6718ECB}" presName="parentLin" presStyleCnt="0"/>
      <dgm:spPr/>
    </dgm:pt>
    <dgm:pt modelId="{FCD11A3C-E06B-4E99-90AA-E790A6978D16}" type="pres">
      <dgm:prSet presAssocID="{F26C8E1D-ED50-4F84-9DD0-D215C6718ECB}" presName="parentLeftMargin" presStyleLbl="node1" presStyleIdx="0" presStyleCnt="3"/>
      <dgm:spPr/>
      <dgm:t>
        <a:bodyPr/>
        <a:lstStyle/>
        <a:p>
          <a:endParaRPr lang="tr-TR"/>
        </a:p>
      </dgm:t>
    </dgm:pt>
    <dgm:pt modelId="{9D780D07-738A-4B80-980A-85963DA1AE6E}" type="pres">
      <dgm:prSet presAssocID="{F26C8E1D-ED50-4F84-9DD0-D215C6718ECB}" presName="parentText" presStyleLbl="node1" presStyleIdx="1" presStyleCnt="3" custScaleX="122500" custScaleY="77100">
        <dgm:presLayoutVars>
          <dgm:chMax val="0"/>
          <dgm:bulletEnabled val="1"/>
        </dgm:presLayoutVars>
      </dgm:prSet>
      <dgm:spPr/>
      <dgm:t>
        <a:bodyPr/>
        <a:lstStyle/>
        <a:p>
          <a:endParaRPr lang="tr-TR"/>
        </a:p>
      </dgm:t>
    </dgm:pt>
    <dgm:pt modelId="{0E322093-D600-410D-91EF-543E76C5FEA4}" type="pres">
      <dgm:prSet presAssocID="{F26C8E1D-ED50-4F84-9DD0-D215C6718ECB}" presName="negativeSpace" presStyleCnt="0"/>
      <dgm:spPr/>
    </dgm:pt>
    <dgm:pt modelId="{E3A69CA3-E4CA-4872-98EF-A9C3FA87641C}" type="pres">
      <dgm:prSet presAssocID="{F26C8E1D-ED50-4F84-9DD0-D215C6718ECB}" presName="childText" presStyleLbl="conFgAcc1" presStyleIdx="1" presStyleCnt="3" custScaleY="104601">
        <dgm:presLayoutVars>
          <dgm:bulletEnabled val="1"/>
        </dgm:presLayoutVars>
      </dgm:prSet>
      <dgm:spPr/>
      <dgm:t>
        <a:bodyPr/>
        <a:lstStyle/>
        <a:p>
          <a:endParaRPr lang="tr-TR"/>
        </a:p>
      </dgm:t>
    </dgm:pt>
    <dgm:pt modelId="{25D9B190-191E-4E80-8A04-830A39BE82E7}" type="pres">
      <dgm:prSet presAssocID="{F8E73CB9-500B-46FD-968D-D4A3BAE5479F}" presName="spaceBetweenRectangles" presStyleCnt="0"/>
      <dgm:spPr/>
    </dgm:pt>
    <dgm:pt modelId="{DE6D9DE2-A959-4E30-A49F-B807A5085428}" type="pres">
      <dgm:prSet presAssocID="{FC2FCAE4-560D-4182-BABB-9644AFB2CCF2}" presName="parentLin" presStyleCnt="0"/>
      <dgm:spPr/>
    </dgm:pt>
    <dgm:pt modelId="{E45DB350-C29C-4B51-9E9E-C172368E361E}" type="pres">
      <dgm:prSet presAssocID="{FC2FCAE4-560D-4182-BABB-9644AFB2CCF2}" presName="parentLeftMargin" presStyleLbl="node1" presStyleIdx="1" presStyleCnt="3"/>
      <dgm:spPr/>
      <dgm:t>
        <a:bodyPr/>
        <a:lstStyle/>
        <a:p>
          <a:endParaRPr lang="tr-TR"/>
        </a:p>
      </dgm:t>
    </dgm:pt>
    <dgm:pt modelId="{144F7D20-8832-476C-ACD7-936483AB701B}" type="pres">
      <dgm:prSet presAssocID="{FC2FCAE4-560D-4182-BABB-9644AFB2CCF2}" presName="parentText" presStyleLbl="node1" presStyleIdx="2" presStyleCnt="3" custScaleY="54579">
        <dgm:presLayoutVars>
          <dgm:chMax val="0"/>
          <dgm:bulletEnabled val="1"/>
        </dgm:presLayoutVars>
      </dgm:prSet>
      <dgm:spPr/>
      <dgm:t>
        <a:bodyPr/>
        <a:lstStyle/>
        <a:p>
          <a:endParaRPr lang="tr-TR"/>
        </a:p>
      </dgm:t>
    </dgm:pt>
    <dgm:pt modelId="{954DC1D7-7C3A-4208-9AAF-6F31EECBD1B4}" type="pres">
      <dgm:prSet presAssocID="{FC2FCAE4-560D-4182-BABB-9644AFB2CCF2}" presName="negativeSpace" presStyleCnt="0"/>
      <dgm:spPr/>
    </dgm:pt>
    <dgm:pt modelId="{54AECD8B-28F0-4BCD-A1F7-1B56E323DB03}" type="pres">
      <dgm:prSet presAssocID="{FC2FCAE4-560D-4182-BABB-9644AFB2CCF2}" presName="childText" presStyleLbl="conFgAcc1" presStyleIdx="2" presStyleCnt="3">
        <dgm:presLayoutVars>
          <dgm:bulletEnabled val="1"/>
        </dgm:presLayoutVars>
      </dgm:prSet>
      <dgm:spPr/>
      <dgm:t>
        <a:bodyPr/>
        <a:lstStyle/>
        <a:p>
          <a:endParaRPr lang="tr-TR"/>
        </a:p>
      </dgm:t>
    </dgm:pt>
  </dgm:ptLst>
  <dgm:cxnLst>
    <dgm:cxn modelId="{7C670CDD-0E5D-4B1A-88E7-0D9AAE912337}" type="presOf" srcId="{7B680118-5F30-407A-8B5B-42A8DC13895F}" destId="{A0D7ABA8-FFB4-4308-AA3B-3872D99E1B6B}" srcOrd="0" destOrd="0" presId="urn:microsoft.com/office/officeart/2005/8/layout/list1"/>
    <dgm:cxn modelId="{44552AB0-1DBD-4BCF-8AA3-7310F505BF2F}" srcId="{50BD2803-61EF-4E3F-B700-365F98E85AA6}" destId="{F26C8E1D-ED50-4F84-9DD0-D215C6718ECB}" srcOrd="1" destOrd="0" parTransId="{77769B54-9C53-46F2-BF41-11797D61716F}" sibTransId="{F8E73CB9-500B-46FD-968D-D4A3BAE5479F}"/>
    <dgm:cxn modelId="{9EB457C3-DCE3-4E07-94C6-2D023444DF8D}" srcId="{FC2FCAE4-560D-4182-BABB-9644AFB2CCF2}" destId="{BB507C3A-2C46-4C05-8223-1902D99F7CB9}" srcOrd="1" destOrd="0" parTransId="{B8CCD5AF-6FDB-4D63-952A-08CE385F50B7}" sibTransId="{43ED7571-A6EB-4BC3-9795-DA97CD147BAC}"/>
    <dgm:cxn modelId="{EC7BC777-11B7-4B5E-8464-4466C4F701AF}" type="presOf" srcId="{A1A88ACC-9997-4D6C-8CA5-D78ED7349CE7}" destId="{A0D7ABA8-FFB4-4308-AA3B-3872D99E1B6B}" srcOrd="0" destOrd="2" presId="urn:microsoft.com/office/officeart/2005/8/layout/list1"/>
    <dgm:cxn modelId="{671BF074-341D-4EAF-B22C-4749E0A1A7ED}" srcId="{12451289-0018-4EBB-B40A-9B2E16F3DC8C}" destId="{7B680118-5F30-407A-8B5B-42A8DC13895F}" srcOrd="0" destOrd="0" parTransId="{7F7AA768-2315-47BD-BD93-4121BA2366EE}" sibTransId="{A58FF89B-6F71-42F8-B94F-D948C0C094FD}"/>
    <dgm:cxn modelId="{D7FDD661-D15C-41E0-9F63-3A17DFAE144F}" type="presOf" srcId="{6B98B76C-47EE-49B8-A835-D50403FFBFAD}" destId="{54AECD8B-28F0-4BCD-A1F7-1B56E323DB03}" srcOrd="0" destOrd="0" presId="urn:microsoft.com/office/officeart/2005/8/layout/list1"/>
    <dgm:cxn modelId="{9AD87CA2-77F6-4072-A902-4E56852B1510}" srcId="{50BD2803-61EF-4E3F-B700-365F98E85AA6}" destId="{12451289-0018-4EBB-B40A-9B2E16F3DC8C}" srcOrd="0" destOrd="0" parTransId="{E5F25DB2-8F47-4187-A10D-37551273959E}" sibTransId="{AA38D49B-6724-45E3-B13B-3657E623AC29}"/>
    <dgm:cxn modelId="{0320169C-DDA7-4AF2-BE2C-135D1189E6C4}" srcId="{12451289-0018-4EBB-B40A-9B2E16F3DC8C}" destId="{F986249D-AA5C-4B06-8DDF-7728D9FC3652}" srcOrd="4" destOrd="0" parTransId="{FFB8B1B3-9B79-4F43-B7D8-9DDD7D5C03B5}" sibTransId="{77938125-7566-4616-9B63-6287B8EDC15B}"/>
    <dgm:cxn modelId="{2E7BA910-7383-4E3D-80D3-9264C9E020E5}" type="presOf" srcId="{F986249D-AA5C-4B06-8DDF-7728D9FC3652}" destId="{A0D7ABA8-FFB4-4308-AA3B-3872D99E1B6B}" srcOrd="0" destOrd="4" presId="urn:microsoft.com/office/officeart/2005/8/layout/list1"/>
    <dgm:cxn modelId="{A6B38911-5E20-4E7A-A5C4-A1F5F0B435D5}" type="presOf" srcId="{BB507C3A-2C46-4C05-8223-1902D99F7CB9}" destId="{54AECD8B-28F0-4BCD-A1F7-1B56E323DB03}" srcOrd="0" destOrd="1" presId="urn:microsoft.com/office/officeart/2005/8/layout/list1"/>
    <dgm:cxn modelId="{44C8AC11-6DAE-4D39-BE02-785244C5DF15}" type="presOf" srcId="{FC2FCAE4-560D-4182-BABB-9644AFB2CCF2}" destId="{144F7D20-8832-476C-ACD7-936483AB701B}" srcOrd="1" destOrd="0" presId="urn:microsoft.com/office/officeart/2005/8/layout/list1"/>
    <dgm:cxn modelId="{BD992BB4-1862-4832-BA9E-8F4278530602}" type="presOf" srcId="{30C4D299-CBB2-470A-9DA8-1313842E7D74}" destId="{A0D7ABA8-FFB4-4308-AA3B-3872D99E1B6B}" srcOrd="0" destOrd="5" presId="urn:microsoft.com/office/officeart/2005/8/layout/list1"/>
    <dgm:cxn modelId="{22C882B2-D4AB-415D-A3F9-A2137F03640E}" srcId="{FC2FCAE4-560D-4182-BABB-9644AFB2CCF2}" destId="{E55DDC93-2C0A-4924-B7EA-438256522925}" srcOrd="2" destOrd="0" parTransId="{BFBC348E-B8B5-4F81-BA22-DD5100DA76B1}" sibTransId="{E8465CFA-750A-4504-AC96-AF8BBAA89982}"/>
    <dgm:cxn modelId="{6D6ED4F0-E792-4B84-BA20-A28D93363053}" type="presOf" srcId="{F26C8E1D-ED50-4F84-9DD0-D215C6718ECB}" destId="{9D780D07-738A-4B80-980A-85963DA1AE6E}" srcOrd="1" destOrd="0" presId="urn:microsoft.com/office/officeart/2005/8/layout/list1"/>
    <dgm:cxn modelId="{0CD3BE32-528D-4B85-AC33-ED7709FA9E9D}" srcId="{12451289-0018-4EBB-B40A-9B2E16F3DC8C}" destId="{A1A88ACC-9997-4D6C-8CA5-D78ED7349CE7}" srcOrd="2" destOrd="0" parTransId="{8E736DBF-0EC9-4A7D-BD6F-1C491A04C591}" sibTransId="{407DBD9E-203E-4DBE-A9D1-106C625B18E5}"/>
    <dgm:cxn modelId="{310A6EAD-34D5-4EF5-BA5B-D9413AFC001D}" srcId="{12451289-0018-4EBB-B40A-9B2E16F3DC8C}" destId="{959173C1-A1FE-4E8C-8C2F-19373B549DC8}" srcOrd="1" destOrd="0" parTransId="{1E2F09AC-2600-413B-9490-9B9517D742E3}" sibTransId="{4FA7C8FC-1321-4426-BF62-921A54782513}"/>
    <dgm:cxn modelId="{933FCA69-187F-400C-A7A4-FCDA97C2B35E}" type="presOf" srcId="{F26C8E1D-ED50-4F84-9DD0-D215C6718ECB}" destId="{FCD11A3C-E06B-4E99-90AA-E790A6978D16}" srcOrd="0" destOrd="0" presId="urn:microsoft.com/office/officeart/2005/8/layout/list1"/>
    <dgm:cxn modelId="{1E2F0595-6BD4-42D5-9C54-EBF01BF59C32}" srcId="{F26C8E1D-ED50-4F84-9DD0-D215C6718ECB}" destId="{15E05DCE-B6EF-4317-8500-6FAAE0A60DA1}" srcOrd="1" destOrd="0" parTransId="{B0BC7E31-B0F7-4BEA-B06D-35F5172A1CAB}" sibTransId="{9122EA6F-4045-422D-ADAB-AE4852F84500}"/>
    <dgm:cxn modelId="{FEF5C214-C21F-4C3F-9839-73ADA1C4EA91}" type="presOf" srcId="{12451289-0018-4EBB-B40A-9B2E16F3DC8C}" destId="{F76562E2-1C60-4AED-B5EC-63BBDF33C32F}" srcOrd="0" destOrd="0" presId="urn:microsoft.com/office/officeart/2005/8/layout/list1"/>
    <dgm:cxn modelId="{37F21DCE-FA8E-4C79-99D9-C2F2E2237C0A}" type="presOf" srcId="{E55DDC93-2C0A-4924-B7EA-438256522925}" destId="{54AECD8B-28F0-4BCD-A1F7-1B56E323DB03}" srcOrd="0" destOrd="2" presId="urn:microsoft.com/office/officeart/2005/8/layout/list1"/>
    <dgm:cxn modelId="{AD16E150-1E69-4591-B58F-06D0122B95AF}" srcId="{50BD2803-61EF-4E3F-B700-365F98E85AA6}" destId="{FC2FCAE4-560D-4182-BABB-9644AFB2CCF2}" srcOrd="2" destOrd="0" parTransId="{9CCC6305-3094-44D2-AD9A-B1DD26860CF6}" sibTransId="{5E8B96A6-EFA5-47BE-9230-AE371C33FDA8}"/>
    <dgm:cxn modelId="{B5F71602-D4F1-4A42-AB36-530FE14667B0}" type="presOf" srcId="{54AA0157-1C1F-4707-BE6E-61CAC8BC6AF6}" destId="{A0D7ABA8-FFB4-4308-AA3B-3872D99E1B6B}" srcOrd="0" destOrd="3" presId="urn:microsoft.com/office/officeart/2005/8/layout/list1"/>
    <dgm:cxn modelId="{3BA744E7-74A9-49CB-A5FF-68A45DAFA4B2}" srcId="{12451289-0018-4EBB-B40A-9B2E16F3DC8C}" destId="{30C4D299-CBB2-470A-9DA8-1313842E7D74}" srcOrd="5" destOrd="0" parTransId="{9BF5E96B-7792-4B95-BDE0-2FD73B4BA4FD}" sibTransId="{37E3CAF1-2E62-48C7-AE22-87B785165E62}"/>
    <dgm:cxn modelId="{86428615-9DCF-45E1-971F-3F79A0CA637F}" type="presOf" srcId="{12451289-0018-4EBB-B40A-9B2E16F3DC8C}" destId="{7BDC27DB-4669-4BC2-B5BB-DBED77A3445F}" srcOrd="1" destOrd="0" presId="urn:microsoft.com/office/officeart/2005/8/layout/list1"/>
    <dgm:cxn modelId="{1642B86F-6E72-4CE7-9998-D19C2F2824D2}" type="presOf" srcId="{50BD2803-61EF-4E3F-B700-365F98E85AA6}" destId="{1ECAA1C3-B36D-4DD6-8047-9C1F2D0FEE7D}" srcOrd="0" destOrd="0" presId="urn:microsoft.com/office/officeart/2005/8/layout/list1"/>
    <dgm:cxn modelId="{EDF4A4FC-52F8-4D54-9377-B6E583D5C61A}" type="presOf" srcId="{959173C1-A1FE-4E8C-8C2F-19373B549DC8}" destId="{A0D7ABA8-FFB4-4308-AA3B-3872D99E1B6B}" srcOrd="0" destOrd="1" presId="urn:microsoft.com/office/officeart/2005/8/layout/list1"/>
    <dgm:cxn modelId="{71E6EF02-FEE4-45BF-9647-0D1A25E94F0B}" type="presOf" srcId="{15E05DCE-B6EF-4317-8500-6FAAE0A60DA1}" destId="{E3A69CA3-E4CA-4872-98EF-A9C3FA87641C}" srcOrd="0" destOrd="1" presId="urn:microsoft.com/office/officeart/2005/8/layout/list1"/>
    <dgm:cxn modelId="{29DA323D-0BBD-46C4-9184-B542BC234DE5}" srcId="{F26C8E1D-ED50-4F84-9DD0-D215C6718ECB}" destId="{F3A31749-6D86-4C2D-86E2-2E7C6694D86C}" srcOrd="0" destOrd="0" parTransId="{78B0C03A-D93A-4518-B1E5-CAE8A9DD7058}" sibTransId="{19CBFAB9-6431-4057-82C7-91D340F0588A}"/>
    <dgm:cxn modelId="{63BB9B55-D2CA-40CD-BB36-C6AF87837C28}" type="presOf" srcId="{F3A31749-6D86-4C2D-86E2-2E7C6694D86C}" destId="{E3A69CA3-E4CA-4872-98EF-A9C3FA87641C}" srcOrd="0" destOrd="0" presId="urn:microsoft.com/office/officeart/2005/8/layout/list1"/>
    <dgm:cxn modelId="{8A9E931F-94F3-43FD-ADEB-8FECE9341A54}" srcId="{FC2FCAE4-560D-4182-BABB-9644AFB2CCF2}" destId="{6B98B76C-47EE-49B8-A835-D50403FFBFAD}" srcOrd="0" destOrd="0" parTransId="{71DDA492-27B5-471B-AC12-388155E1F1B2}" sibTransId="{E193FA5E-5D7C-49F0-B755-88E91DF66BAD}"/>
    <dgm:cxn modelId="{BD696BA5-5AE1-4C6F-AC73-C348031100A0}" type="presOf" srcId="{FC2FCAE4-560D-4182-BABB-9644AFB2CCF2}" destId="{E45DB350-C29C-4B51-9E9E-C172368E361E}" srcOrd="0" destOrd="0" presId="urn:microsoft.com/office/officeart/2005/8/layout/list1"/>
    <dgm:cxn modelId="{DE774581-5601-46AC-BA02-3194FFB4D779}" srcId="{12451289-0018-4EBB-B40A-9B2E16F3DC8C}" destId="{54AA0157-1C1F-4707-BE6E-61CAC8BC6AF6}" srcOrd="3" destOrd="0" parTransId="{B9442826-BBCF-4F21-A343-DC8FE395DF98}" sibTransId="{045E450C-A0AF-49E2-87BF-3B3248AAF3FA}"/>
    <dgm:cxn modelId="{E1C5F758-7995-48EC-9023-EA56C69258E1}" type="presParOf" srcId="{1ECAA1C3-B36D-4DD6-8047-9C1F2D0FEE7D}" destId="{4FB3EE0C-CE9B-44C3-9877-A591975828C0}" srcOrd="0" destOrd="0" presId="urn:microsoft.com/office/officeart/2005/8/layout/list1"/>
    <dgm:cxn modelId="{39E01772-F9B7-46FA-8263-6E98158E7461}" type="presParOf" srcId="{4FB3EE0C-CE9B-44C3-9877-A591975828C0}" destId="{F76562E2-1C60-4AED-B5EC-63BBDF33C32F}" srcOrd="0" destOrd="0" presId="urn:microsoft.com/office/officeart/2005/8/layout/list1"/>
    <dgm:cxn modelId="{C2A5565C-2966-4C10-B79B-03C07D5B1BC0}" type="presParOf" srcId="{4FB3EE0C-CE9B-44C3-9877-A591975828C0}" destId="{7BDC27DB-4669-4BC2-B5BB-DBED77A3445F}" srcOrd="1" destOrd="0" presId="urn:microsoft.com/office/officeart/2005/8/layout/list1"/>
    <dgm:cxn modelId="{C734B0E2-D86B-433C-9677-94B486579F00}" type="presParOf" srcId="{1ECAA1C3-B36D-4DD6-8047-9C1F2D0FEE7D}" destId="{30698942-F4CA-4124-98D1-1BB2D0CAAE37}" srcOrd="1" destOrd="0" presId="urn:microsoft.com/office/officeart/2005/8/layout/list1"/>
    <dgm:cxn modelId="{3D6BD941-9C01-4232-9EF6-885097727483}" type="presParOf" srcId="{1ECAA1C3-B36D-4DD6-8047-9C1F2D0FEE7D}" destId="{A0D7ABA8-FFB4-4308-AA3B-3872D99E1B6B}" srcOrd="2" destOrd="0" presId="urn:microsoft.com/office/officeart/2005/8/layout/list1"/>
    <dgm:cxn modelId="{76FD6ACE-4CD0-401D-A609-2088A5090740}" type="presParOf" srcId="{1ECAA1C3-B36D-4DD6-8047-9C1F2D0FEE7D}" destId="{558E74E3-ECEA-48D9-891F-2373FF6E7C1D}" srcOrd="3" destOrd="0" presId="urn:microsoft.com/office/officeart/2005/8/layout/list1"/>
    <dgm:cxn modelId="{5D31C383-3A5E-435C-93A3-6852B5D949C7}" type="presParOf" srcId="{1ECAA1C3-B36D-4DD6-8047-9C1F2D0FEE7D}" destId="{6E5DFF43-FDA6-43FC-AA4E-FB4DB001F606}" srcOrd="4" destOrd="0" presId="urn:microsoft.com/office/officeart/2005/8/layout/list1"/>
    <dgm:cxn modelId="{F2FFD747-0D36-438B-9894-47B988B9E53B}" type="presParOf" srcId="{6E5DFF43-FDA6-43FC-AA4E-FB4DB001F606}" destId="{FCD11A3C-E06B-4E99-90AA-E790A6978D16}" srcOrd="0" destOrd="0" presId="urn:microsoft.com/office/officeart/2005/8/layout/list1"/>
    <dgm:cxn modelId="{68B8274D-4E0C-490C-B847-A231209D5394}" type="presParOf" srcId="{6E5DFF43-FDA6-43FC-AA4E-FB4DB001F606}" destId="{9D780D07-738A-4B80-980A-85963DA1AE6E}" srcOrd="1" destOrd="0" presId="urn:microsoft.com/office/officeart/2005/8/layout/list1"/>
    <dgm:cxn modelId="{AF92D42C-999B-4487-A371-B6FF009AB425}" type="presParOf" srcId="{1ECAA1C3-B36D-4DD6-8047-9C1F2D0FEE7D}" destId="{0E322093-D600-410D-91EF-543E76C5FEA4}" srcOrd="5" destOrd="0" presId="urn:microsoft.com/office/officeart/2005/8/layout/list1"/>
    <dgm:cxn modelId="{4A1DBE64-841E-4986-B49E-BC62BD980707}" type="presParOf" srcId="{1ECAA1C3-B36D-4DD6-8047-9C1F2D0FEE7D}" destId="{E3A69CA3-E4CA-4872-98EF-A9C3FA87641C}" srcOrd="6" destOrd="0" presId="urn:microsoft.com/office/officeart/2005/8/layout/list1"/>
    <dgm:cxn modelId="{8A1F1299-EDD1-4886-8B97-528BA47782CA}" type="presParOf" srcId="{1ECAA1C3-B36D-4DD6-8047-9C1F2D0FEE7D}" destId="{25D9B190-191E-4E80-8A04-830A39BE82E7}" srcOrd="7" destOrd="0" presId="urn:microsoft.com/office/officeart/2005/8/layout/list1"/>
    <dgm:cxn modelId="{44347856-2C2A-4CAE-8F83-988F5A29B131}" type="presParOf" srcId="{1ECAA1C3-B36D-4DD6-8047-9C1F2D0FEE7D}" destId="{DE6D9DE2-A959-4E30-A49F-B807A5085428}" srcOrd="8" destOrd="0" presId="urn:microsoft.com/office/officeart/2005/8/layout/list1"/>
    <dgm:cxn modelId="{F7C95184-8347-474E-A4A5-E2C6716B593B}" type="presParOf" srcId="{DE6D9DE2-A959-4E30-A49F-B807A5085428}" destId="{E45DB350-C29C-4B51-9E9E-C172368E361E}" srcOrd="0" destOrd="0" presId="urn:microsoft.com/office/officeart/2005/8/layout/list1"/>
    <dgm:cxn modelId="{514AA3EB-58A3-4C92-82EC-79F8304132ED}" type="presParOf" srcId="{DE6D9DE2-A959-4E30-A49F-B807A5085428}" destId="{144F7D20-8832-476C-ACD7-936483AB701B}" srcOrd="1" destOrd="0" presId="urn:microsoft.com/office/officeart/2005/8/layout/list1"/>
    <dgm:cxn modelId="{2C755B49-B27D-47AB-8667-A071F5F58358}" type="presParOf" srcId="{1ECAA1C3-B36D-4DD6-8047-9C1F2D0FEE7D}" destId="{954DC1D7-7C3A-4208-9AAF-6F31EECBD1B4}" srcOrd="9" destOrd="0" presId="urn:microsoft.com/office/officeart/2005/8/layout/list1"/>
    <dgm:cxn modelId="{06710952-E03E-4BBF-BEF2-51D54F6C8264}" type="presParOf" srcId="{1ECAA1C3-B36D-4DD6-8047-9C1F2D0FEE7D}" destId="{54AECD8B-28F0-4BCD-A1F7-1B56E323DB0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F60302-8884-4DC5-B01A-38811BEC26D6}" type="doc">
      <dgm:prSet loTypeId="urn:microsoft.com/office/officeart/2005/8/layout/hList7#1" loCatId="list" qsTypeId="urn:microsoft.com/office/officeart/2005/8/quickstyle/simple1" qsCatId="simple" csTypeId="urn:microsoft.com/office/officeart/2005/8/colors/accent1_2" csCatId="accent1" phldr="1"/>
      <dgm:spPr/>
    </dgm:pt>
    <dgm:pt modelId="{3A0EC602-ACB3-4550-8CEC-0DC22283677C}">
      <dgm:prSet phldrT="[Metin]"/>
      <dgm:spPr/>
      <dgm:t>
        <a:bodyPr/>
        <a:lstStyle/>
        <a:p>
          <a:r>
            <a:rPr lang="tr-TR" b="1" u="sng" dirty="0" smtClean="0"/>
            <a:t>Tür düzeyinde</a:t>
          </a:r>
        </a:p>
        <a:p>
          <a:r>
            <a:rPr lang="tr-TR" i="1" dirty="0" err="1" smtClean="0"/>
            <a:t>Festuca</a:t>
          </a:r>
          <a:r>
            <a:rPr lang="tr-TR" i="1" dirty="0" smtClean="0"/>
            <a:t> </a:t>
          </a:r>
          <a:r>
            <a:rPr lang="tr-TR" i="1" dirty="0" err="1" smtClean="0"/>
            <a:t>giresunica</a:t>
          </a:r>
          <a:endParaRPr lang="tr-TR" i="1" dirty="0"/>
        </a:p>
      </dgm:t>
    </dgm:pt>
    <dgm:pt modelId="{BCF90216-B51E-42E8-A445-6D0544766107}" type="parTrans" cxnId="{F82EAFBA-BBA1-4F5B-9E0D-AE8CF691D8A1}">
      <dgm:prSet/>
      <dgm:spPr/>
      <dgm:t>
        <a:bodyPr/>
        <a:lstStyle/>
        <a:p>
          <a:endParaRPr lang="tr-TR"/>
        </a:p>
      </dgm:t>
    </dgm:pt>
    <dgm:pt modelId="{A7ACF49A-DC95-4FEA-8DD4-C11C413F628B}" type="sibTrans" cxnId="{F82EAFBA-BBA1-4F5B-9E0D-AE8CF691D8A1}">
      <dgm:prSet/>
      <dgm:spPr/>
      <dgm:t>
        <a:bodyPr/>
        <a:lstStyle/>
        <a:p>
          <a:endParaRPr lang="tr-TR"/>
        </a:p>
      </dgm:t>
    </dgm:pt>
    <dgm:pt modelId="{A1E8115B-30F3-43EC-9E67-68F213969856}">
      <dgm:prSet phldrT="[Metin]"/>
      <dgm:spPr/>
      <dgm:t>
        <a:bodyPr/>
        <a:lstStyle/>
        <a:p>
          <a:r>
            <a:rPr lang="tr-TR" b="1" u="sng" dirty="0" smtClean="0"/>
            <a:t>Cins düzeyinde</a:t>
          </a:r>
        </a:p>
        <a:p>
          <a:r>
            <a:rPr lang="tr-TR" i="1" dirty="0" err="1" smtClean="0"/>
            <a:t>Festuca</a:t>
          </a:r>
          <a:r>
            <a:rPr lang="tr-TR" i="0" dirty="0" smtClean="0"/>
            <a:t> </a:t>
          </a:r>
          <a:r>
            <a:rPr lang="tr-TR" i="0" dirty="0" err="1" smtClean="0"/>
            <a:t>spp</a:t>
          </a:r>
          <a:r>
            <a:rPr lang="tr-TR" i="0" dirty="0" smtClean="0"/>
            <a:t>.</a:t>
          </a:r>
          <a:endParaRPr lang="tr-TR" i="0" dirty="0"/>
        </a:p>
      </dgm:t>
    </dgm:pt>
    <dgm:pt modelId="{A95EC706-4E1F-4E87-871C-C26FA1F4140A}" type="parTrans" cxnId="{E6607C33-2375-4989-82A8-0AD03FA23D56}">
      <dgm:prSet/>
      <dgm:spPr/>
      <dgm:t>
        <a:bodyPr/>
        <a:lstStyle/>
        <a:p>
          <a:endParaRPr lang="tr-TR"/>
        </a:p>
      </dgm:t>
    </dgm:pt>
    <dgm:pt modelId="{29A4307D-0F9B-428E-82EA-672A15C41715}" type="sibTrans" cxnId="{E6607C33-2375-4989-82A8-0AD03FA23D56}">
      <dgm:prSet/>
      <dgm:spPr/>
      <dgm:t>
        <a:bodyPr/>
        <a:lstStyle/>
        <a:p>
          <a:endParaRPr lang="tr-TR"/>
        </a:p>
      </dgm:t>
    </dgm:pt>
    <dgm:pt modelId="{3907F0E5-5CFF-4FCB-8257-4769D2F159B1}">
      <dgm:prSet phldrT="[Metin]" custT="1"/>
      <dgm:spPr/>
      <dgm:t>
        <a:bodyPr/>
        <a:lstStyle/>
        <a:p>
          <a:r>
            <a:rPr lang="tr-TR" sz="1700" b="1" u="sng" dirty="0" smtClean="0"/>
            <a:t>Fonksiyonel grup olarak</a:t>
          </a:r>
        </a:p>
        <a:p>
          <a:r>
            <a:rPr lang="tr-TR" sz="1800" b="0" u="none" dirty="0" smtClean="0"/>
            <a:t>Çok yıllık çayır</a:t>
          </a:r>
          <a:endParaRPr lang="tr-TR" sz="1800" b="0" u="none" dirty="0"/>
        </a:p>
      </dgm:t>
    </dgm:pt>
    <dgm:pt modelId="{581921B1-0626-4293-9013-6C09709E16F8}" type="sibTrans" cxnId="{F3029226-A0F8-457D-8F96-D4DC1725F69E}">
      <dgm:prSet/>
      <dgm:spPr/>
      <dgm:t>
        <a:bodyPr/>
        <a:lstStyle/>
        <a:p>
          <a:endParaRPr lang="tr-TR"/>
        </a:p>
      </dgm:t>
    </dgm:pt>
    <dgm:pt modelId="{B7AB159B-46D2-4125-9209-3174F0E25A10}" type="parTrans" cxnId="{F3029226-A0F8-457D-8F96-D4DC1725F69E}">
      <dgm:prSet/>
      <dgm:spPr/>
      <dgm:t>
        <a:bodyPr/>
        <a:lstStyle/>
        <a:p>
          <a:endParaRPr lang="tr-TR"/>
        </a:p>
      </dgm:t>
    </dgm:pt>
    <dgm:pt modelId="{FA06E919-185D-4437-A5B2-A00E85694BE4}" type="pres">
      <dgm:prSet presAssocID="{FCF60302-8884-4DC5-B01A-38811BEC26D6}" presName="Name0" presStyleCnt="0">
        <dgm:presLayoutVars>
          <dgm:dir/>
          <dgm:resizeHandles val="exact"/>
        </dgm:presLayoutVars>
      </dgm:prSet>
      <dgm:spPr/>
    </dgm:pt>
    <dgm:pt modelId="{EAD53852-915E-4B9E-9881-10C26FB6AE7D}" type="pres">
      <dgm:prSet presAssocID="{FCF60302-8884-4DC5-B01A-38811BEC26D6}" presName="fgShape" presStyleLbl="fgShp" presStyleIdx="0" presStyleCnt="1"/>
      <dgm:spPr/>
    </dgm:pt>
    <dgm:pt modelId="{422AE5FC-5B38-442D-BF61-DE54A1F7FE46}" type="pres">
      <dgm:prSet presAssocID="{FCF60302-8884-4DC5-B01A-38811BEC26D6}" presName="linComp" presStyleCnt="0"/>
      <dgm:spPr/>
    </dgm:pt>
    <dgm:pt modelId="{3457BCFC-E905-4D97-A841-E0CF2B9205DB}" type="pres">
      <dgm:prSet presAssocID="{3A0EC602-ACB3-4550-8CEC-0DC22283677C}" presName="compNode" presStyleCnt="0"/>
      <dgm:spPr/>
    </dgm:pt>
    <dgm:pt modelId="{F3E9A30D-1BCA-4A3D-84EB-FD347EB21FBF}" type="pres">
      <dgm:prSet presAssocID="{3A0EC602-ACB3-4550-8CEC-0DC22283677C}" presName="bkgdShape" presStyleLbl="node1" presStyleIdx="0" presStyleCnt="3"/>
      <dgm:spPr/>
      <dgm:t>
        <a:bodyPr/>
        <a:lstStyle/>
        <a:p>
          <a:endParaRPr lang="tr-TR"/>
        </a:p>
      </dgm:t>
    </dgm:pt>
    <dgm:pt modelId="{46473FFC-8A51-486E-B751-3C503D77C1BD}" type="pres">
      <dgm:prSet presAssocID="{3A0EC602-ACB3-4550-8CEC-0DC22283677C}" presName="nodeTx" presStyleLbl="node1" presStyleIdx="0" presStyleCnt="3">
        <dgm:presLayoutVars>
          <dgm:bulletEnabled val="1"/>
        </dgm:presLayoutVars>
      </dgm:prSet>
      <dgm:spPr/>
      <dgm:t>
        <a:bodyPr/>
        <a:lstStyle/>
        <a:p>
          <a:endParaRPr lang="tr-TR"/>
        </a:p>
      </dgm:t>
    </dgm:pt>
    <dgm:pt modelId="{E106E370-9771-4568-BA73-6F4DE1B2D79D}" type="pres">
      <dgm:prSet presAssocID="{3A0EC602-ACB3-4550-8CEC-0DC22283677C}" presName="invisiNode" presStyleLbl="node1" presStyleIdx="0" presStyleCnt="3"/>
      <dgm:spPr/>
    </dgm:pt>
    <dgm:pt modelId="{9400480D-0043-441C-B542-239981B407F3}" type="pres">
      <dgm:prSet presAssocID="{3A0EC602-ACB3-4550-8CEC-0DC22283677C}"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01A7A4FE-F4B5-4A8A-9FC6-A7F2A3301A4C}" type="pres">
      <dgm:prSet presAssocID="{A7ACF49A-DC95-4FEA-8DD4-C11C413F628B}" presName="sibTrans" presStyleLbl="sibTrans2D1" presStyleIdx="0" presStyleCnt="0"/>
      <dgm:spPr/>
      <dgm:t>
        <a:bodyPr/>
        <a:lstStyle/>
        <a:p>
          <a:endParaRPr lang="tr-TR"/>
        </a:p>
      </dgm:t>
    </dgm:pt>
    <dgm:pt modelId="{2E2A46B9-4449-491A-AE6F-B617C0ABCBA5}" type="pres">
      <dgm:prSet presAssocID="{A1E8115B-30F3-43EC-9E67-68F213969856}" presName="compNode" presStyleCnt="0"/>
      <dgm:spPr/>
    </dgm:pt>
    <dgm:pt modelId="{67C3344B-882D-4F84-8F3F-3FBA9867A5E7}" type="pres">
      <dgm:prSet presAssocID="{A1E8115B-30F3-43EC-9E67-68F213969856}" presName="bkgdShape" presStyleLbl="node1" presStyleIdx="1" presStyleCnt="3"/>
      <dgm:spPr/>
      <dgm:t>
        <a:bodyPr/>
        <a:lstStyle/>
        <a:p>
          <a:endParaRPr lang="tr-TR"/>
        </a:p>
      </dgm:t>
    </dgm:pt>
    <dgm:pt modelId="{0A8A40F9-138B-4B18-AC29-DE5D3B21A6E1}" type="pres">
      <dgm:prSet presAssocID="{A1E8115B-30F3-43EC-9E67-68F213969856}" presName="nodeTx" presStyleLbl="node1" presStyleIdx="1" presStyleCnt="3">
        <dgm:presLayoutVars>
          <dgm:bulletEnabled val="1"/>
        </dgm:presLayoutVars>
      </dgm:prSet>
      <dgm:spPr/>
      <dgm:t>
        <a:bodyPr/>
        <a:lstStyle/>
        <a:p>
          <a:endParaRPr lang="tr-TR"/>
        </a:p>
      </dgm:t>
    </dgm:pt>
    <dgm:pt modelId="{1309A3AF-92A6-405C-A0D6-9720896B4825}" type="pres">
      <dgm:prSet presAssocID="{A1E8115B-30F3-43EC-9E67-68F213969856}" presName="invisiNode" presStyleLbl="node1" presStyleIdx="1" presStyleCnt="3"/>
      <dgm:spPr/>
    </dgm:pt>
    <dgm:pt modelId="{90491C43-EFBA-4BC1-92A6-ED8B0187F245}" type="pres">
      <dgm:prSet presAssocID="{A1E8115B-30F3-43EC-9E67-68F213969856}" presName="imagNode" presStyleLbl="fgImgPlace1" presStyleIdx="1"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5BB4F6FF-6092-43BA-B17B-61721107520C}" type="pres">
      <dgm:prSet presAssocID="{29A4307D-0F9B-428E-82EA-672A15C41715}" presName="sibTrans" presStyleLbl="sibTrans2D1" presStyleIdx="0" presStyleCnt="0"/>
      <dgm:spPr/>
      <dgm:t>
        <a:bodyPr/>
        <a:lstStyle/>
        <a:p>
          <a:endParaRPr lang="tr-TR"/>
        </a:p>
      </dgm:t>
    </dgm:pt>
    <dgm:pt modelId="{CFA1EE50-4D71-4636-8B80-33B2266C9005}" type="pres">
      <dgm:prSet presAssocID="{3907F0E5-5CFF-4FCB-8257-4769D2F159B1}" presName="compNode" presStyleCnt="0"/>
      <dgm:spPr/>
    </dgm:pt>
    <dgm:pt modelId="{1F598FF2-84A9-47E0-A1CF-1B24A3D089DC}" type="pres">
      <dgm:prSet presAssocID="{3907F0E5-5CFF-4FCB-8257-4769D2F159B1}" presName="bkgdShape" presStyleLbl="node1" presStyleIdx="2" presStyleCnt="3"/>
      <dgm:spPr/>
      <dgm:t>
        <a:bodyPr/>
        <a:lstStyle/>
        <a:p>
          <a:endParaRPr lang="tr-TR"/>
        </a:p>
      </dgm:t>
    </dgm:pt>
    <dgm:pt modelId="{626E56EB-2442-4736-8D34-00E3D1CA94E0}" type="pres">
      <dgm:prSet presAssocID="{3907F0E5-5CFF-4FCB-8257-4769D2F159B1}" presName="nodeTx" presStyleLbl="node1" presStyleIdx="2" presStyleCnt="3">
        <dgm:presLayoutVars>
          <dgm:bulletEnabled val="1"/>
        </dgm:presLayoutVars>
      </dgm:prSet>
      <dgm:spPr/>
      <dgm:t>
        <a:bodyPr/>
        <a:lstStyle/>
        <a:p>
          <a:endParaRPr lang="tr-TR"/>
        </a:p>
      </dgm:t>
    </dgm:pt>
    <dgm:pt modelId="{DF95555F-E791-452A-8F7E-32EAEEEF5DF3}" type="pres">
      <dgm:prSet presAssocID="{3907F0E5-5CFF-4FCB-8257-4769D2F159B1}" presName="invisiNode" presStyleLbl="node1" presStyleIdx="2" presStyleCnt="3"/>
      <dgm:spPr/>
    </dgm:pt>
    <dgm:pt modelId="{71E68CFE-0F91-4A2D-9280-AB0ABA171BE3}" type="pres">
      <dgm:prSet presAssocID="{3907F0E5-5CFF-4FCB-8257-4769D2F159B1}" presName="imagNode" presStyleLbl="fgImgPlace1" presStyleIdx="2"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Lst>
  <dgm:cxnLst>
    <dgm:cxn modelId="{F3029226-A0F8-457D-8F96-D4DC1725F69E}" srcId="{FCF60302-8884-4DC5-B01A-38811BEC26D6}" destId="{3907F0E5-5CFF-4FCB-8257-4769D2F159B1}" srcOrd="2" destOrd="0" parTransId="{B7AB159B-46D2-4125-9209-3174F0E25A10}" sibTransId="{581921B1-0626-4293-9013-6C09709E16F8}"/>
    <dgm:cxn modelId="{272DD604-BA43-4C51-8F60-2A77F2F0F744}" type="presOf" srcId="{3907F0E5-5CFF-4FCB-8257-4769D2F159B1}" destId="{626E56EB-2442-4736-8D34-00E3D1CA94E0}" srcOrd="1" destOrd="0" presId="urn:microsoft.com/office/officeart/2005/8/layout/hList7#1"/>
    <dgm:cxn modelId="{A38DA2A8-C624-4B23-AA88-F28D814C1EE1}" type="presOf" srcId="{3A0EC602-ACB3-4550-8CEC-0DC22283677C}" destId="{F3E9A30D-1BCA-4A3D-84EB-FD347EB21FBF}" srcOrd="0" destOrd="0" presId="urn:microsoft.com/office/officeart/2005/8/layout/hList7#1"/>
    <dgm:cxn modelId="{F82EAFBA-BBA1-4F5B-9E0D-AE8CF691D8A1}" srcId="{FCF60302-8884-4DC5-B01A-38811BEC26D6}" destId="{3A0EC602-ACB3-4550-8CEC-0DC22283677C}" srcOrd="0" destOrd="0" parTransId="{BCF90216-B51E-42E8-A445-6D0544766107}" sibTransId="{A7ACF49A-DC95-4FEA-8DD4-C11C413F628B}"/>
    <dgm:cxn modelId="{B862235E-4750-4C37-88C4-F7E9B31C9E2C}" type="presOf" srcId="{FCF60302-8884-4DC5-B01A-38811BEC26D6}" destId="{FA06E919-185D-4437-A5B2-A00E85694BE4}" srcOrd="0" destOrd="0" presId="urn:microsoft.com/office/officeart/2005/8/layout/hList7#1"/>
    <dgm:cxn modelId="{EBE75345-8AF8-4C46-900D-984D39E2C463}" type="presOf" srcId="{3907F0E5-5CFF-4FCB-8257-4769D2F159B1}" destId="{1F598FF2-84A9-47E0-A1CF-1B24A3D089DC}" srcOrd="0" destOrd="0" presId="urn:microsoft.com/office/officeart/2005/8/layout/hList7#1"/>
    <dgm:cxn modelId="{E6607C33-2375-4989-82A8-0AD03FA23D56}" srcId="{FCF60302-8884-4DC5-B01A-38811BEC26D6}" destId="{A1E8115B-30F3-43EC-9E67-68F213969856}" srcOrd="1" destOrd="0" parTransId="{A95EC706-4E1F-4E87-871C-C26FA1F4140A}" sibTransId="{29A4307D-0F9B-428E-82EA-672A15C41715}"/>
    <dgm:cxn modelId="{AD4F265F-EA72-4E1C-A65F-061F6E1C743C}" type="presOf" srcId="{A1E8115B-30F3-43EC-9E67-68F213969856}" destId="{67C3344B-882D-4F84-8F3F-3FBA9867A5E7}" srcOrd="0" destOrd="0" presId="urn:microsoft.com/office/officeart/2005/8/layout/hList7#1"/>
    <dgm:cxn modelId="{C80B162B-BC2E-44BD-98B1-BE389708DA23}" type="presOf" srcId="{29A4307D-0F9B-428E-82EA-672A15C41715}" destId="{5BB4F6FF-6092-43BA-B17B-61721107520C}" srcOrd="0" destOrd="0" presId="urn:microsoft.com/office/officeart/2005/8/layout/hList7#1"/>
    <dgm:cxn modelId="{C689BC1B-27EC-4128-AB57-440F7DEF1556}" type="presOf" srcId="{3A0EC602-ACB3-4550-8CEC-0DC22283677C}" destId="{46473FFC-8A51-486E-B751-3C503D77C1BD}" srcOrd="1" destOrd="0" presId="urn:microsoft.com/office/officeart/2005/8/layout/hList7#1"/>
    <dgm:cxn modelId="{02F222E4-0DD0-48FD-A2AF-21B519251FE4}" type="presOf" srcId="{A7ACF49A-DC95-4FEA-8DD4-C11C413F628B}" destId="{01A7A4FE-F4B5-4A8A-9FC6-A7F2A3301A4C}" srcOrd="0" destOrd="0" presId="urn:microsoft.com/office/officeart/2005/8/layout/hList7#1"/>
    <dgm:cxn modelId="{55712755-AE87-4F9E-BE86-B59429038667}" type="presOf" srcId="{A1E8115B-30F3-43EC-9E67-68F213969856}" destId="{0A8A40F9-138B-4B18-AC29-DE5D3B21A6E1}" srcOrd="1" destOrd="0" presId="urn:microsoft.com/office/officeart/2005/8/layout/hList7#1"/>
    <dgm:cxn modelId="{B03A96C6-521B-442D-82CB-317CA9CCBD79}" type="presParOf" srcId="{FA06E919-185D-4437-A5B2-A00E85694BE4}" destId="{EAD53852-915E-4B9E-9881-10C26FB6AE7D}" srcOrd="0" destOrd="0" presId="urn:microsoft.com/office/officeart/2005/8/layout/hList7#1"/>
    <dgm:cxn modelId="{D5258106-FEC4-4BA6-AA2D-AEE2D82CB65E}" type="presParOf" srcId="{FA06E919-185D-4437-A5B2-A00E85694BE4}" destId="{422AE5FC-5B38-442D-BF61-DE54A1F7FE46}" srcOrd="1" destOrd="0" presId="urn:microsoft.com/office/officeart/2005/8/layout/hList7#1"/>
    <dgm:cxn modelId="{3A7F2830-640F-4677-A461-290B43F12636}" type="presParOf" srcId="{422AE5FC-5B38-442D-BF61-DE54A1F7FE46}" destId="{3457BCFC-E905-4D97-A841-E0CF2B9205DB}" srcOrd="0" destOrd="0" presId="urn:microsoft.com/office/officeart/2005/8/layout/hList7#1"/>
    <dgm:cxn modelId="{F076B94F-8BDC-4327-9709-7B6ED91F6FA4}" type="presParOf" srcId="{3457BCFC-E905-4D97-A841-E0CF2B9205DB}" destId="{F3E9A30D-1BCA-4A3D-84EB-FD347EB21FBF}" srcOrd="0" destOrd="0" presId="urn:microsoft.com/office/officeart/2005/8/layout/hList7#1"/>
    <dgm:cxn modelId="{B9AB99A8-99EF-4932-8032-C5BE80D08A96}" type="presParOf" srcId="{3457BCFC-E905-4D97-A841-E0CF2B9205DB}" destId="{46473FFC-8A51-486E-B751-3C503D77C1BD}" srcOrd="1" destOrd="0" presId="urn:microsoft.com/office/officeart/2005/8/layout/hList7#1"/>
    <dgm:cxn modelId="{14B3CBF9-590B-4F3D-9C0A-FC3063F8BA78}" type="presParOf" srcId="{3457BCFC-E905-4D97-A841-E0CF2B9205DB}" destId="{E106E370-9771-4568-BA73-6F4DE1B2D79D}" srcOrd="2" destOrd="0" presId="urn:microsoft.com/office/officeart/2005/8/layout/hList7#1"/>
    <dgm:cxn modelId="{07D0C358-0A64-4C3F-89BB-31570B37D5DD}" type="presParOf" srcId="{3457BCFC-E905-4D97-A841-E0CF2B9205DB}" destId="{9400480D-0043-441C-B542-239981B407F3}" srcOrd="3" destOrd="0" presId="urn:microsoft.com/office/officeart/2005/8/layout/hList7#1"/>
    <dgm:cxn modelId="{696BFC1C-6C0D-4F1C-97A0-0B5A06665A9A}" type="presParOf" srcId="{422AE5FC-5B38-442D-BF61-DE54A1F7FE46}" destId="{01A7A4FE-F4B5-4A8A-9FC6-A7F2A3301A4C}" srcOrd="1" destOrd="0" presId="urn:microsoft.com/office/officeart/2005/8/layout/hList7#1"/>
    <dgm:cxn modelId="{9AFAF6D0-4C51-4439-AD4C-F77EB76E54A6}" type="presParOf" srcId="{422AE5FC-5B38-442D-BF61-DE54A1F7FE46}" destId="{2E2A46B9-4449-491A-AE6F-B617C0ABCBA5}" srcOrd="2" destOrd="0" presId="urn:microsoft.com/office/officeart/2005/8/layout/hList7#1"/>
    <dgm:cxn modelId="{C35FCB30-962F-47EF-A2A3-C19574887CFC}" type="presParOf" srcId="{2E2A46B9-4449-491A-AE6F-B617C0ABCBA5}" destId="{67C3344B-882D-4F84-8F3F-3FBA9867A5E7}" srcOrd="0" destOrd="0" presId="urn:microsoft.com/office/officeart/2005/8/layout/hList7#1"/>
    <dgm:cxn modelId="{138D39A5-7754-445D-9454-9B3B23487D3C}" type="presParOf" srcId="{2E2A46B9-4449-491A-AE6F-B617C0ABCBA5}" destId="{0A8A40F9-138B-4B18-AC29-DE5D3B21A6E1}" srcOrd="1" destOrd="0" presId="urn:microsoft.com/office/officeart/2005/8/layout/hList7#1"/>
    <dgm:cxn modelId="{921E95AC-C3AB-4257-8203-7BCFDCF8F115}" type="presParOf" srcId="{2E2A46B9-4449-491A-AE6F-B617C0ABCBA5}" destId="{1309A3AF-92A6-405C-A0D6-9720896B4825}" srcOrd="2" destOrd="0" presId="urn:microsoft.com/office/officeart/2005/8/layout/hList7#1"/>
    <dgm:cxn modelId="{B0DE2CCE-7FCE-43B3-B1AD-A57967D559CF}" type="presParOf" srcId="{2E2A46B9-4449-491A-AE6F-B617C0ABCBA5}" destId="{90491C43-EFBA-4BC1-92A6-ED8B0187F245}" srcOrd="3" destOrd="0" presId="urn:microsoft.com/office/officeart/2005/8/layout/hList7#1"/>
    <dgm:cxn modelId="{85AD85D1-55D2-4926-8C45-160A9C2204B5}" type="presParOf" srcId="{422AE5FC-5B38-442D-BF61-DE54A1F7FE46}" destId="{5BB4F6FF-6092-43BA-B17B-61721107520C}" srcOrd="3" destOrd="0" presId="urn:microsoft.com/office/officeart/2005/8/layout/hList7#1"/>
    <dgm:cxn modelId="{9D68BE7D-C4A5-4A7E-A660-782BB985BE3B}" type="presParOf" srcId="{422AE5FC-5B38-442D-BF61-DE54A1F7FE46}" destId="{CFA1EE50-4D71-4636-8B80-33B2266C9005}" srcOrd="4" destOrd="0" presId="urn:microsoft.com/office/officeart/2005/8/layout/hList7#1"/>
    <dgm:cxn modelId="{F492E0A9-90D0-4D6F-B27E-565A99402F10}" type="presParOf" srcId="{CFA1EE50-4D71-4636-8B80-33B2266C9005}" destId="{1F598FF2-84A9-47E0-A1CF-1B24A3D089DC}" srcOrd="0" destOrd="0" presId="urn:microsoft.com/office/officeart/2005/8/layout/hList7#1"/>
    <dgm:cxn modelId="{06CC712C-3449-468B-8DC7-10DCD586D4A9}" type="presParOf" srcId="{CFA1EE50-4D71-4636-8B80-33B2266C9005}" destId="{626E56EB-2442-4736-8D34-00E3D1CA94E0}" srcOrd="1" destOrd="0" presId="urn:microsoft.com/office/officeart/2005/8/layout/hList7#1"/>
    <dgm:cxn modelId="{3D6B439B-5616-4F4E-9F8E-D6040B670D69}" type="presParOf" srcId="{CFA1EE50-4D71-4636-8B80-33B2266C9005}" destId="{DF95555F-E791-452A-8F7E-32EAEEEF5DF3}" srcOrd="2" destOrd="0" presId="urn:microsoft.com/office/officeart/2005/8/layout/hList7#1"/>
    <dgm:cxn modelId="{3B95CD85-5690-49D6-A686-A1061F63610F}" type="presParOf" srcId="{CFA1EE50-4D71-4636-8B80-33B2266C9005}" destId="{71E68CFE-0F91-4A2D-9280-AB0ABA171BE3}"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86523-9BEC-40C4-8BAD-70202F0C3EE6}">
      <dsp:nvSpPr>
        <dsp:cNvPr id="0" name=""/>
        <dsp:cNvSpPr/>
      </dsp:nvSpPr>
      <dsp:spPr>
        <a:xfrm>
          <a:off x="3407019" y="557"/>
          <a:ext cx="1394873" cy="90666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Toplam vejetasyon örtüşü</a:t>
          </a:r>
          <a:endParaRPr lang="tr-TR" sz="1600" kern="1200" dirty="0"/>
        </a:p>
      </dsp:txBody>
      <dsp:txXfrm>
        <a:off x="3451279" y="44817"/>
        <a:ext cx="1306353" cy="818147"/>
      </dsp:txXfrm>
    </dsp:sp>
    <dsp:sp modelId="{6D547D22-96F7-4B13-A752-024F57693C85}">
      <dsp:nvSpPr>
        <dsp:cNvPr id="0" name=""/>
        <dsp:cNvSpPr/>
      </dsp:nvSpPr>
      <dsp:spPr>
        <a:xfrm>
          <a:off x="1966059" y="453891"/>
          <a:ext cx="4276793" cy="4276793"/>
        </a:xfrm>
        <a:custGeom>
          <a:avLst/>
          <a:gdLst/>
          <a:ahLst/>
          <a:cxnLst/>
          <a:rect l="0" t="0" r="0" b="0"/>
          <a:pathLst>
            <a:path>
              <a:moveTo>
                <a:pt x="2844772" y="120037"/>
              </a:moveTo>
              <a:arcTo wR="2138396" hR="2138396" stAng="17357327" swAng="1503601"/>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3A5A7E2-E915-4DE9-A7CC-1798EB283042}">
      <dsp:nvSpPr>
        <dsp:cNvPr id="0" name=""/>
        <dsp:cNvSpPr/>
      </dsp:nvSpPr>
      <dsp:spPr>
        <a:xfrm>
          <a:off x="5258924" y="1069755"/>
          <a:ext cx="1394873" cy="906667"/>
        </a:xfrm>
        <a:prstGeom prst="roundRect">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Yaprak örtüşü</a:t>
          </a:r>
          <a:endParaRPr lang="tr-TR" sz="1600" kern="1200" dirty="0"/>
        </a:p>
      </dsp:txBody>
      <dsp:txXfrm>
        <a:off x="5303184" y="1114015"/>
        <a:ext cx="1306353" cy="818147"/>
      </dsp:txXfrm>
    </dsp:sp>
    <dsp:sp modelId="{4E5844FF-46AF-4FDE-B1D4-BF7BFEA75EB3}">
      <dsp:nvSpPr>
        <dsp:cNvPr id="0" name=""/>
        <dsp:cNvSpPr/>
      </dsp:nvSpPr>
      <dsp:spPr>
        <a:xfrm>
          <a:off x="1966059" y="453891"/>
          <a:ext cx="4276793" cy="4276793"/>
        </a:xfrm>
        <a:custGeom>
          <a:avLst/>
          <a:gdLst/>
          <a:ahLst/>
          <a:cxnLst/>
          <a:rect l="0" t="0" r="0" b="0"/>
          <a:pathLst>
            <a:path>
              <a:moveTo>
                <a:pt x="4189701" y="1534337"/>
              </a:moveTo>
              <a:arcTo wR="2138396" hR="2138396" stAng="20615496" swAng="1969008"/>
            </a:path>
          </a:pathLst>
        </a:custGeom>
        <a:noFill/>
        <a:ln w="9525" cap="flat" cmpd="sng" algn="ctr">
          <a:solidFill>
            <a:schemeClr val="accent2">
              <a:hueOff val="936304"/>
              <a:satOff val="-1168"/>
              <a:lumOff val="27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8718222-E54C-40B7-BFE9-28A5FBCEAE33}">
      <dsp:nvSpPr>
        <dsp:cNvPr id="0" name=""/>
        <dsp:cNvSpPr/>
      </dsp:nvSpPr>
      <dsp:spPr>
        <a:xfrm>
          <a:off x="5258924" y="3208152"/>
          <a:ext cx="1394873" cy="906667"/>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err="1" smtClean="0"/>
            <a:t>Kanopi</a:t>
          </a:r>
          <a:r>
            <a:rPr lang="tr-TR" sz="1600" kern="1200" dirty="0" smtClean="0"/>
            <a:t> örtüşü</a:t>
          </a:r>
          <a:endParaRPr lang="tr-TR" sz="1600" kern="1200" dirty="0"/>
        </a:p>
      </dsp:txBody>
      <dsp:txXfrm>
        <a:off x="5303184" y="3252412"/>
        <a:ext cx="1306353" cy="818147"/>
      </dsp:txXfrm>
    </dsp:sp>
    <dsp:sp modelId="{AA2A1ADD-0951-41A5-9E61-FC284E77B11C}">
      <dsp:nvSpPr>
        <dsp:cNvPr id="0" name=""/>
        <dsp:cNvSpPr/>
      </dsp:nvSpPr>
      <dsp:spPr>
        <a:xfrm>
          <a:off x="1966059" y="453891"/>
          <a:ext cx="4276793" cy="4276793"/>
        </a:xfrm>
        <a:custGeom>
          <a:avLst/>
          <a:gdLst/>
          <a:ahLst/>
          <a:cxnLst/>
          <a:rect l="0" t="0" r="0" b="0"/>
          <a:pathLst>
            <a:path>
              <a:moveTo>
                <a:pt x="3633188" y="3667558"/>
              </a:moveTo>
              <a:arcTo wR="2138396" hR="2138396" stAng="2739072" swAng="1503601"/>
            </a:path>
          </a:pathLst>
        </a:custGeom>
        <a:noFill/>
        <a:ln w="9525" cap="flat" cmpd="sng" algn="ctr">
          <a:solidFill>
            <a:schemeClr val="accent2">
              <a:hueOff val="1872608"/>
              <a:satOff val="-2336"/>
              <a:lumOff val="549"/>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38D2AA0-2C54-41B5-A288-2947457421B5}">
      <dsp:nvSpPr>
        <dsp:cNvPr id="0" name=""/>
        <dsp:cNvSpPr/>
      </dsp:nvSpPr>
      <dsp:spPr>
        <a:xfrm>
          <a:off x="3407019" y="4277350"/>
          <a:ext cx="1394873" cy="906667"/>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tx1"/>
              </a:solidFill>
            </a:rPr>
            <a:t>Bazal örtüş</a:t>
          </a:r>
          <a:endParaRPr lang="tr-TR" sz="1600" kern="1200" dirty="0">
            <a:solidFill>
              <a:schemeClr val="tx1"/>
            </a:solidFill>
          </a:endParaRPr>
        </a:p>
      </dsp:txBody>
      <dsp:txXfrm>
        <a:off x="3451279" y="4321610"/>
        <a:ext cx="1306353" cy="818147"/>
      </dsp:txXfrm>
    </dsp:sp>
    <dsp:sp modelId="{977B5D6D-3AB2-4086-9FBF-040144331D03}">
      <dsp:nvSpPr>
        <dsp:cNvPr id="0" name=""/>
        <dsp:cNvSpPr/>
      </dsp:nvSpPr>
      <dsp:spPr>
        <a:xfrm>
          <a:off x="1966059" y="453891"/>
          <a:ext cx="4276793" cy="4276793"/>
        </a:xfrm>
        <a:custGeom>
          <a:avLst/>
          <a:gdLst/>
          <a:ahLst/>
          <a:cxnLst/>
          <a:rect l="0" t="0" r="0" b="0"/>
          <a:pathLst>
            <a:path>
              <a:moveTo>
                <a:pt x="1432020" y="4156755"/>
              </a:moveTo>
              <a:arcTo wR="2138396" hR="2138396" stAng="6557327" swAng="1503601"/>
            </a:path>
          </a:pathLst>
        </a:custGeom>
        <a:noFill/>
        <a:ln w="9525" cap="flat" cmpd="sng" algn="ctr">
          <a:solidFill>
            <a:schemeClr val="accent2">
              <a:hueOff val="2808911"/>
              <a:satOff val="-3503"/>
              <a:lumOff val="82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C0A2F9D-B2E9-49CB-86CE-E2274911B0B3}">
      <dsp:nvSpPr>
        <dsp:cNvPr id="0" name=""/>
        <dsp:cNvSpPr/>
      </dsp:nvSpPr>
      <dsp:spPr>
        <a:xfrm>
          <a:off x="1555113" y="3208152"/>
          <a:ext cx="1394873" cy="906667"/>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Habitat örtüşü</a:t>
          </a:r>
          <a:endParaRPr lang="tr-TR" sz="1600" kern="1200" dirty="0"/>
        </a:p>
      </dsp:txBody>
      <dsp:txXfrm>
        <a:off x="1599373" y="3252412"/>
        <a:ext cx="1306353" cy="818147"/>
      </dsp:txXfrm>
    </dsp:sp>
    <dsp:sp modelId="{A34DEDB2-8633-4DB7-894D-E2A52217D746}">
      <dsp:nvSpPr>
        <dsp:cNvPr id="0" name=""/>
        <dsp:cNvSpPr/>
      </dsp:nvSpPr>
      <dsp:spPr>
        <a:xfrm>
          <a:off x="1966059" y="453891"/>
          <a:ext cx="4276793" cy="4276793"/>
        </a:xfrm>
        <a:custGeom>
          <a:avLst/>
          <a:gdLst/>
          <a:ahLst/>
          <a:cxnLst/>
          <a:rect l="0" t="0" r="0" b="0"/>
          <a:pathLst>
            <a:path>
              <a:moveTo>
                <a:pt x="87091" y="2742455"/>
              </a:moveTo>
              <a:arcTo wR="2138396" hR="2138396" stAng="9815496" swAng="1969008"/>
            </a:path>
          </a:pathLst>
        </a:custGeom>
        <a:noFill/>
        <a:ln w="9525" cap="flat" cmpd="sng" algn="ctr">
          <a:solidFill>
            <a:schemeClr val="accent2">
              <a:hueOff val="3745215"/>
              <a:satOff val="-4671"/>
              <a:lumOff val="1098"/>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212F954-4176-4A58-85E4-5044195DA7C8}">
      <dsp:nvSpPr>
        <dsp:cNvPr id="0" name=""/>
        <dsp:cNvSpPr/>
      </dsp:nvSpPr>
      <dsp:spPr>
        <a:xfrm>
          <a:off x="1555113" y="1069755"/>
          <a:ext cx="1394873" cy="906667"/>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Zemin örtüşü</a:t>
          </a:r>
          <a:endParaRPr lang="tr-TR" sz="1600" kern="1200" dirty="0"/>
        </a:p>
      </dsp:txBody>
      <dsp:txXfrm>
        <a:off x="1599373" y="1114015"/>
        <a:ext cx="1306353" cy="818147"/>
      </dsp:txXfrm>
    </dsp:sp>
    <dsp:sp modelId="{0B0B6FE2-F730-4449-BAF1-1AA7D6D5052E}">
      <dsp:nvSpPr>
        <dsp:cNvPr id="0" name=""/>
        <dsp:cNvSpPr/>
      </dsp:nvSpPr>
      <dsp:spPr>
        <a:xfrm>
          <a:off x="1966059" y="453891"/>
          <a:ext cx="4276793" cy="4276793"/>
        </a:xfrm>
        <a:custGeom>
          <a:avLst/>
          <a:gdLst/>
          <a:ahLst/>
          <a:cxnLst/>
          <a:rect l="0" t="0" r="0" b="0"/>
          <a:pathLst>
            <a:path>
              <a:moveTo>
                <a:pt x="643604" y="609234"/>
              </a:moveTo>
              <a:arcTo wR="2138396" hR="2138396" stAng="13539072" swAng="1503601"/>
            </a:path>
          </a:pathLst>
        </a:custGeom>
        <a:noFill/>
        <a:ln w="9525" cap="flat" cmpd="sng" algn="ctr">
          <a:solidFill>
            <a:schemeClr val="accent2">
              <a:hueOff val="4681519"/>
              <a:satOff val="-5839"/>
              <a:lumOff val="137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86523-9BEC-40C4-8BAD-70202F0C3EE6}">
      <dsp:nvSpPr>
        <dsp:cNvPr id="0" name=""/>
        <dsp:cNvSpPr/>
      </dsp:nvSpPr>
      <dsp:spPr>
        <a:xfrm>
          <a:off x="3407019" y="557"/>
          <a:ext cx="1394873" cy="90666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Noktalar</a:t>
          </a:r>
          <a:endParaRPr lang="tr-TR" sz="2000" kern="1200" dirty="0"/>
        </a:p>
      </dsp:txBody>
      <dsp:txXfrm>
        <a:off x="3451279" y="44817"/>
        <a:ext cx="1306353" cy="818147"/>
      </dsp:txXfrm>
    </dsp:sp>
    <dsp:sp modelId="{6D547D22-96F7-4B13-A752-024F57693C85}">
      <dsp:nvSpPr>
        <dsp:cNvPr id="0" name=""/>
        <dsp:cNvSpPr/>
      </dsp:nvSpPr>
      <dsp:spPr>
        <a:xfrm>
          <a:off x="1966059" y="453891"/>
          <a:ext cx="4276793" cy="4276793"/>
        </a:xfrm>
        <a:custGeom>
          <a:avLst/>
          <a:gdLst/>
          <a:ahLst/>
          <a:cxnLst/>
          <a:rect l="0" t="0" r="0" b="0"/>
          <a:pathLst>
            <a:path>
              <a:moveTo>
                <a:pt x="2844772" y="120037"/>
              </a:moveTo>
              <a:arcTo wR="2138396" hR="2138396" stAng="17357327" swAng="1503601"/>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3A5A7E2-E915-4DE9-A7CC-1798EB283042}">
      <dsp:nvSpPr>
        <dsp:cNvPr id="0" name=""/>
        <dsp:cNvSpPr/>
      </dsp:nvSpPr>
      <dsp:spPr>
        <a:xfrm>
          <a:off x="5258924" y="1069755"/>
          <a:ext cx="1394873" cy="906667"/>
        </a:xfrm>
        <a:prstGeom prst="roundRect">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Örnek parseller</a:t>
          </a:r>
          <a:endParaRPr lang="tr-TR" sz="2000" kern="1200" dirty="0"/>
        </a:p>
      </dsp:txBody>
      <dsp:txXfrm>
        <a:off x="5303184" y="1114015"/>
        <a:ext cx="1306353" cy="818147"/>
      </dsp:txXfrm>
    </dsp:sp>
    <dsp:sp modelId="{4E5844FF-46AF-4FDE-B1D4-BF7BFEA75EB3}">
      <dsp:nvSpPr>
        <dsp:cNvPr id="0" name=""/>
        <dsp:cNvSpPr/>
      </dsp:nvSpPr>
      <dsp:spPr>
        <a:xfrm>
          <a:off x="1966059" y="453891"/>
          <a:ext cx="4276793" cy="4276793"/>
        </a:xfrm>
        <a:custGeom>
          <a:avLst/>
          <a:gdLst/>
          <a:ahLst/>
          <a:cxnLst/>
          <a:rect l="0" t="0" r="0" b="0"/>
          <a:pathLst>
            <a:path>
              <a:moveTo>
                <a:pt x="4189701" y="1534337"/>
              </a:moveTo>
              <a:arcTo wR="2138396" hR="2138396" stAng="20615496" swAng="1969008"/>
            </a:path>
          </a:pathLst>
        </a:custGeom>
        <a:noFill/>
        <a:ln w="9525" cap="flat" cmpd="sng" algn="ctr">
          <a:solidFill>
            <a:schemeClr val="accent2">
              <a:hueOff val="936304"/>
              <a:satOff val="-1168"/>
              <a:lumOff val="27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8718222-E54C-40B7-BFE9-28A5FBCEAE33}">
      <dsp:nvSpPr>
        <dsp:cNvPr id="0" name=""/>
        <dsp:cNvSpPr/>
      </dsp:nvSpPr>
      <dsp:spPr>
        <a:xfrm>
          <a:off x="5258924" y="3208152"/>
          <a:ext cx="1394873" cy="906667"/>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Grafik</a:t>
          </a:r>
          <a:endParaRPr lang="tr-TR" sz="2000" kern="1200" dirty="0"/>
        </a:p>
      </dsp:txBody>
      <dsp:txXfrm>
        <a:off x="5303184" y="3252412"/>
        <a:ext cx="1306353" cy="818147"/>
      </dsp:txXfrm>
    </dsp:sp>
    <dsp:sp modelId="{AA2A1ADD-0951-41A5-9E61-FC284E77B11C}">
      <dsp:nvSpPr>
        <dsp:cNvPr id="0" name=""/>
        <dsp:cNvSpPr/>
      </dsp:nvSpPr>
      <dsp:spPr>
        <a:xfrm>
          <a:off x="1966059" y="453891"/>
          <a:ext cx="4276793" cy="4276793"/>
        </a:xfrm>
        <a:custGeom>
          <a:avLst/>
          <a:gdLst/>
          <a:ahLst/>
          <a:cxnLst/>
          <a:rect l="0" t="0" r="0" b="0"/>
          <a:pathLst>
            <a:path>
              <a:moveTo>
                <a:pt x="3633188" y="3667558"/>
              </a:moveTo>
              <a:arcTo wR="2138396" hR="2138396" stAng="2739072" swAng="1503601"/>
            </a:path>
          </a:pathLst>
        </a:custGeom>
        <a:noFill/>
        <a:ln w="9525" cap="flat" cmpd="sng" algn="ctr">
          <a:solidFill>
            <a:schemeClr val="accent2">
              <a:hueOff val="1872608"/>
              <a:satOff val="-2336"/>
              <a:lumOff val="549"/>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38D2AA0-2C54-41B5-A288-2947457421B5}">
      <dsp:nvSpPr>
        <dsp:cNvPr id="0" name=""/>
        <dsp:cNvSpPr/>
      </dsp:nvSpPr>
      <dsp:spPr>
        <a:xfrm>
          <a:off x="3407019" y="4277350"/>
          <a:ext cx="1394873" cy="906667"/>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chemeClr val="tx1"/>
              </a:solidFill>
            </a:rPr>
            <a:t>Uzaktan algılama</a:t>
          </a:r>
          <a:endParaRPr lang="tr-TR" sz="2000" kern="1200" dirty="0">
            <a:solidFill>
              <a:schemeClr val="tx1"/>
            </a:solidFill>
          </a:endParaRPr>
        </a:p>
      </dsp:txBody>
      <dsp:txXfrm>
        <a:off x="3451279" y="4321610"/>
        <a:ext cx="1306353" cy="818147"/>
      </dsp:txXfrm>
    </dsp:sp>
    <dsp:sp modelId="{977B5D6D-3AB2-4086-9FBF-040144331D03}">
      <dsp:nvSpPr>
        <dsp:cNvPr id="0" name=""/>
        <dsp:cNvSpPr/>
      </dsp:nvSpPr>
      <dsp:spPr>
        <a:xfrm>
          <a:off x="1966059" y="453891"/>
          <a:ext cx="4276793" cy="4276793"/>
        </a:xfrm>
        <a:custGeom>
          <a:avLst/>
          <a:gdLst/>
          <a:ahLst/>
          <a:cxnLst/>
          <a:rect l="0" t="0" r="0" b="0"/>
          <a:pathLst>
            <a:path>
              <a:moveTo>
                <a:pt x="1432020" y="4156755"/>
              </a:moveTo>
              <a:arcTo wR="2138396" hR="2138396" stAng="6557327" swAng="1503601"/>
            </a:path>
          </a:pathLst>
        </a:custGeom>
        <a:noFill/>
        <a:ln w="9525" cap="flat" cmpd="sng" algn="ctr">
          <a:solidFill>
            <a:schemeClr val="accent2">
              <a:hueOff val="2808911"/>
              <a:satOff val="-3503"/>
              <a:lumOff val="82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C0A2F9D-B2E9-49CB-86CE-E2274911B0B3}">
      <dsp:nvSpPr>
        <dsp:cNvPr id="0" name=""/>
        <dsp:cNvSpPr/>
      </dsp:nvSpPr>
      <dsp:spPr>
        <a:xfrm>
          <a:off x="1555113" y="3208152"/>
          <a:ext cx="1394873" cy="906667"/>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Fotoğraflar</a:t>
          </a:r>
          <a:endParaRPr lang="tr-TR" sz="2000" kern="1200" dirty="0"/>
        </a:p>
      </dsp:txBody>
      <dsp:txXfrm>
        <a:off x="1599373" y="3252412"/>
        <a:ext cx="1306353" cy="818147"/>
      </dsp:txXfrm>
    </dsp:sp>
    <dsp:sp modelId="{A34DEDB2-8633-4DB7-894D-E2A52217D746}">
      <dsp:nvSpPr>
        <dsp:cNvPr id="0" name=""/>
        <dsp:cNvSpPr/>
      </dsp:nvSpPr>
      <dsp:spPr>
        <a:xfrm>
          <a:off x="1966059" y="453891"/>
          <a:ext cx="4276793" cy="4276793"/>
        </a:xfrm>
        <a:custGeom>
          <a:avLst/>
          <a:gdLst/>
          <a:ahLst/>
          <a:cxnLst/>
          <a:rect l="0" t="0" r="0" b="0"/>
          <a:pathLst>
            <a:path>
              <a:moveTo>
                <a:pt x="87091" y="2742455"/>
              </a:moveTo>
              <a:arcTo wR="2138396" hR="2138396" stAng="9815496" swAng="1969008"/>
            </a:path>
          </a:pathLst>
        </a:custGeom>
        <a:noFill/>
        <a:ln w="9525" cap="flat" cmpd="sng" algn="ctr">
          <a:solidFill>
            <a:schemeClr val="accent2">
              <a:hueOff val="3745215"/>
              <a:satOff val="-4671"/>
              <a:lumOff val="1098"/>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212F954-4176-4A58-85E4-5044195DA7C8}">
      <dsp:nvSpPr>
        <dsp:cNvPr id="0" name=""/>
        <dsp:cNvSpPr/>
      </dsp:nvSpPr>
      <dsp:spPr>
        <a:xfrm>
          <a:off x="1555113" y="1069755"/>
          <a:ext cx="1394873" cy="906667"/>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Hatlar (Şeritler)</a:t>
          </a:r>
          <a:endParaRPr lang="tr-TR" sz="2000" kern="1200" dirty="0"/>
        </a:p>
      </dsp:txBody>
      <dsp:txXfrm>
        <a:off x="1599373" y="1114015"/>
        <a:ext cx="1306353" cy="818147"/>
      </dsp:txXfrm>
    </dsp:sp>
    <dsp:sp modelId="{0B0B6FE2-F730-4449-BAF1-1AA7D6D5052E}">
      <dsp:nvSpPr>
        <dsp:cNvPr id="0" name=""/>
        <dsp:cNvSpPr/>
      </dsp:nvSpPr>
      <dsp:spPr>
        <a:xfrm>
          <a:off x="1966059" y="453891"/>
          <a:ext cx="4276793" cy="4276793"/>
        </a:xfrm>
        <a:custGeom>
          <a:avLst/>
          <a:gdLst/>
          <a:ahLst/>
          <a:cxnLst/>
          <a:rect l="0" t="0" r="0" b="0"/>
          <a:pathLst>
            <a:path>
              <a:moveTo>
                <a:pt x="643604" y="609234"/>
              </a:moveTo>
              <a:arcTo wR="2138396" hR="2138396" stAng="13539072" swAng="1503601"/>
            </a:path>
          </a:pathLst>
        </a:custGeom>
        <a:noFill/>
        <a:ln w="9525" cap="flat" cmpd="sng" algn="ctr">
          <a:solidFill>
            <a:schemeClr val="accent2">
              <a:hueOff val="4681519"/>
              <a:satOff val="-5839"/>
              <a:lumOff val="137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CD24B4-A1FD-4582-A259-34C3DCCD7524}" type="datetimeFigureOut">
              <a:rPr lang="tr-TR" smtClean="0"/>
              <a:pPr/>
              <a:t>25.04.2024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DB102C-014D-49DE-8F7D-0FAB8930CFC9}" type="slidenum">
              <a:rPr lang="tr-TR" smtClean="0"/>
              <a:pPr/>
              <a:t>‹#›</a:t>
            </a:fld>
            <a:endParaRPr lang="tr-TR"/>
          </a:p>
        </p:txBody>
      </p:sp>
    </p:spTree>
    <p:extLst>
      <p:ext uri="{BB962C8B-B14F-4D97-AF65-F5344CB8AC3E}">
        <p14:creationId xmlns:p14="http://schemas.microsoft.com/office/powerpoint/2010/main" val="97833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ayt Görüntüsü Yer Tutucusu 1"/>
          <p:cNvSpPr>
            <a:spLocks noGrp="1" noRot="1" noChangeAspect="1" noTextEdit="1"/>
          </p:cNvSpPr>
          <p:nvPr>
            <p:ph type="sldImg"/>
          </p:nvPr>
        </p:nvSpPr>
        <p:spPr>
          <a:ln/>
        </p:spPr>
      </p:sp>
      <p:sp>
        <p:nvSpPr>
          <p:cNvPr id="267267" name="Not Yer Tutucusu 2"/>
          <p:cNvSpPr>
            <a:spLocks noGrp="1"/>
          </p:cNvSpPr>
          <p:nvPr>
            <p:ph type="body" idx="1"/>
          </p:nvPr>
        </p:nvSpPr>
        <p:spPr>
          <a:noFill/>
        </p:spPr>
        <p:txBody>
          <a:bodyPr/>
          <a:lstStyle/>
          <a:p>
            <a:pPr eaLnBrk="1" hangingPunct="1">
              <a:spcBef>
                <a:spcPct val="0"/>
              </a:spcBef>
            </a:pPr>
            <a:r>
              <a:rPr lang="tr-TR" altLang="tr-TR" smtClean="0">
                <a:latin typeface="Times New Roman" pitchFamily="18" charset="0"/>
                <a:cs typeface="Times New Roman" pitchFamily="18" charset="0"/>
              </a:rPr>
              <a:t>Bu işlem her defasında bir önceki alanın iki katı genişliği kadar bir alan daha ilave edilmek suretiyle tabloda görüldüğü gibi tür sayısında bir artma olmayıncaya kadar (veya çok az bir artış oluncaya kadar) devam edilir.</a:t>
            </a:r>
            <a:endParaRPr lang="tr-TR" altLang="tr-TR" smtClean="0">
              <a:latin typeface="Arial" pitchFamily="34" charset="0"/>
              <a:cs typeface="Arial" pitchFamily="34" charset="0"/>
            </a:endParaRPr>
          </a:p>
          <a:p>
            <a:endParaRPr lang="tr-TR" altLang="tr-TR" smtClean="0">
              <a:latin typeface="Arial" pitchFamily="34" charset="0"/>
              <a:cs typeface="Arial" pitchFamily="34" charset="0"/>
            </a:endParaRPr>
          </a:p>
        </p:txBody>
      </p:sp>
      <p:sp>
        <p:nvSpPr>
          <p:cNvPr id="267268" name="Slayt Numarası Yer Tutucusu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468C4C4-D7B0-485D-9346-9D93C4B86828}" type="slidenum">
              <a:rPr lang="tr-TR" altLang="tr-TR"/>
              <a:pPr/>
              <a:t>20</a:t>
            </a:fld>
            <a:endParaRPr lang="tr-TR" alt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ayt Görüntüsü Yer Tutucusu 1"/>
          <p:cNvSpPr>
            <a:spLocks noGrp="1" noRot="1" noChangeAspect="1" noTextEdit="1"/>
          </p:cNvSpPr>
          <p:nvPr>
            <p:ph type="sldImg"/>
          </p:nvPr>
        </p:nvSpPr>
        <p:spPr>
          <a:ln/>
        </p:spPr>
      </p:sp>
      <p:sp>
        <p:nvSpPr>
          <p:cNvPr id="268291" name="Not Yer Tutucusu 2"/>
          <p:cNvSpPr>
            <a:spLocks noGrp="1"/>
          </p:cNvSpPr>
          <p:nvPr>
            <p:ph type="body" idx="1"/>
          </p:nvPr>
        </p:nvSpPr>
        <p:spPr>
          <a:noFill/>
        </p:spPr>
        <p:txBody>
          <a:bodyPr/>
          <a:lstStyle/>
          <a:p>
            <a:r>
              <a:rPr lang="tr-TR" altLang="tr-TR" smtClean="0">
                <a:latin typeface="Arial" pitchFamily="34" charset="0"/>
                <a:cs typeface="Arial" pitchFamily="34" charset="0"/>
              </a:rPr>
              <a:t>Buradaki farklı türler için farklı büyüklükte ve içe içe geçmiş örnek parseller kullanılır.</a:t>
            </a:r>
          </a:p>
        </p:txBody>
      </p:sp>
      <p:sp>
        <p:nvSpPr>
          <p:cNvPr id="268292" name="Slayt Numarası Yer Tutucusu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FF72122-F74E-41CB-8F6F-24742724BBA3}" type="slidenum">
              <a:rPr lang="tr-TR" altLang="tr-TR"/>
              <a:pPr/>
              <a:t>34</a:t>
            </a:fld>
            <a:endParaRPr lang="tr-TR" alt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ayt Görüntüsü Yer Tutucusu 1"/>
          <p:cNvSpPr>
            <a:spLocks noGrp="1" noRot="1" noChangeAspect="1" noTextEdit="1"/>
          </p:cNvSpPr>
          <p:nvPr>
            <p:ph type="sldImg"/>
          </p:nvPr>
        </p:nvSpPr>
        <p:spPr>
          <a:ln/>
        </p:spPr>
      </p:sp>
      <p:sp>
        <p:nvSpPr>
          <p:cNvPr id="269315" name="Not Yer Tutucusu 2"/>
          <p:cNvSpPr>
            <a:spLocks noGrp="1"/>
          </p:cNvSpPr>
          <p:nvPr>
            <p:ph type="body" idx="1"/>
          </p:nvPr>
        </p:nvSpPr>
        <p:spPr>
          <a:noFill/>
        </p:spPr>
        <p:txBody>
          <a:bodyPr/>
          <a:lstStyle/>
          <a:p>
            <a:r>
              <a:rPr lang="tr-TR" altLang="tr-TR" smtClean="0">
                <a:latin typeface="Arial" pitchFamily="34" charset="0"/>
                <a:cs typeface="Arial" pitchFamily="34" charset="0"/>
              </a:rPr>
              <a:t>Burada her örnek durumda gösterilen </a:t>
            </a:r>
            <a:r>
              <a:rPr lang="tr-TR" altLang="tr-TR" smtClean="0">
                <a:solidFill>
                  <a:srgbClr val="000000"/>
                </a:solidFill>
                <a:latin typeface="Arial" pitchFamily="34" charset="0"/>
                <a:cs typeface="Arial" pitchFamily="34" charset="0"/>
              </a:rPr>
              <a:t>iç içe geçmiş örnek parsellerden (</a:t>
            </a:r>
            <a:r>
              <a:rPr lang="tr-TR" altLang="tr-TR" smtClean="0">
                <a:latin typeface="Arial" pitchFamily="34" charset="0"/>
                <a:cs typeface="Arial" pitchFamily="34" charset="0"/>
              </a:rPr>
              <a:t>nested quadratlar) en küçüğünde bulunan türler dikkate alınır ve kaç numaralı en küçük plotta (quadratta) yer aldığı tabloya yazılır.</a:t>
            </a:r>
          </a:p>
        </p:txBody>
      </p:sp>
      <p:sp>
        <p:nvSpPr>
          <p:cNvPr id="269316" name="Slayt Numarası Yer Tutucusu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6B9C850-DC82-4CB8-BD2A-6C9216E178E1}" type="slidenum">
              <a:rPr lang="tr-TR" altLang="tr-TR"/>
              <a:pPr/>
              <a:t>39</a:t>
            </a:fld>
            <a:endParaRPr lang="tr-TR" alt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Otsu vejetasyonda </a:t>
            </a:r>
            <a:r>
              <a:rPr lang="tr-TR" dirty="0" err="1" smtClean="0"/>
              <a:t>quadrat</a:t>
            </a:r>
            <a:r>
              <a:rPr lang="tr-TR" baseline="0" dirty="0" smtClean="0"/>
              <a:t> tipleri çeşitli büyüklükte ve şekillerde olabilir.</a:t>
            </a:r>
            <a:endParaRPr lang="tr-TR" dirty="0"/>
          </a:p>
        </p:txBody>
      </p:sp>
      <p:sp>
        <p:nvSpPr>
          <p:cNvPr id="4" name="Slayt Numarası Yer Tutucusu 3"/>
          <p:cNvSpPr>
            <a:spLocks noGrp="1"/>
          </p:cNvSpPr>
          <p:nvPr>
            <p:ph type="sldNum" sz="quarter" idx="10"/>
          </p:nvPr>
        </p:nvSpPr>
        <p:spPr/>
        <p:txBody>
          <a:bodyPr/>
          <a:lstStyle/>
          <a:p>
            <a:fld id="{4FCEFBEE-4F30-4BE3-AAAE-D42A7DCC205A}" type="slidenum">
              <a:rPr lang="tr-TR" smtClean="0"/>
              <a:pPr/>
              <a:t>72</a:t>
            </a:fld>
            <a:endParaRPr lang="tr-TR"/>
          </a:p>
        </p:txBody>
      </p:sp>
    </p:spTree>
    <p:extLst>
      <p:ext uri="{BB962C8B-B14F-4D97-AF65-F5344CB8AC3E}">
        <p14:creationId xmlns:p14="http://schemas.microsoft.com/office/powerpoint/2010/main" val="318340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544A18B-09E8-4897-ADF0-2F300CA7E0B9}" type="datetime1">
              <a:rPr lang="tr-TR" smtClean="0"/>
              <a:pPr/>
              <a:t>25.04.2024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7437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79B837C-B20D-48F3-915A-8194B7FFFFBF}" type="datetime1">
              <a:rPr lang="tr-TR" smtClean="0"/>
              <a:pPr/>
              <a:t>25.04.2024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69910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15FFACF-F0AB-479C-83EF-708D970B9493}" type="datetime1">
              <a:rPr lang="tr-TR" smtClean="0"/>
              <a:pPr/>
              <a:t>25.04.2024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343987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7861004-FAD3-4C55-B0C2-985E37D1BDDA}" type="datetime1">
              <a:rPr lang="tr-TR" smtClean="0"/>
              <a:pPr/>
              <a:t>25.04.2024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71627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F228DFA-9287-41F9-A5D8-05C252852F17}" type="datetime1">
              <a:rPr lang="tr-TR" smtClean="0"/>
              <a:pPr/>
              <a:t>25.04.2024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71413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F85012E-49EB-45E8-BEA6-FA73F70C6D09}" type="datetime1">
              <a:rPr lang="tr-TR" smtClean="0"/>
              <a:pPr/>
              <a:t>25.04.2024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69537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D26DD7D-BDBF-4649-BE6A-9C5B3E373D4C}" type="datetime1">
              <a:rPr lang="tr-TR" smtClean="0"/>
              <a:pPr/>
              <a:t>25.04.2024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86039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671339C-C4C9-4F04-B3FC-144DF2B64D20}" type="datetime1">
              <a:rPr lang="tr-TR" smtClean="0"/>
              <a:pPr/>
              <a:t>25.04.2024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14677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09FA37C-3331-4037-8F0A-40F5583D768A}" type="datetime1">
              <a:rPr lang="tr-TR" smtClean="0"/>
              <a:pPr/>
              <a:t>25.04.2024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218066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BFF2BC5-04AB-4AEF-B832-559DE25A240F}" type="datetime1">
              <a:rPr lang="tr-TR" smtClean="0"/>
              <a:pPr/>
              <a:t>25.04.2024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426812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13D9B42-348F-4FF2-869C-7AE6C5674769}" type="datetime1">
              <a:rPr lang="tr-TR" smtClean="0"/>
              <a:pPr/>
              <a:t>25.04.2024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D142032-A06B-444D-9B04-407F74796A33}" type="slidenum">
              <a:rPr lang="tr-TR" smtClean="0"/>
              <a:pPr/>
              <a:t>‹#›</a:t>
            </a:fld>
            <a:endParaRPr lang="tr-TR"/>
          </a:p>
        </p:txBody>
      </p:sp>
    </p:spTree>
    <p:extLst>
      <p:ext uri="{BB962C8B-B14F-4D97-AF65-F5344CB8AC3E}">
        <p14:creationId xmlns:p14="http://schemas.microsoft.com/office/powerpoint/2010/main" val="101106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08F16-C640-4B75-8FF2-5258240F672B}" type="datetime1">
              <a:rPr lang="tr-TR" smtClean="0"/>
              <a:pPr/>
              <a:t>25.04.2024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42032-A06B-444D-9B04-407F74796A33}" type="slidenum">
              <a:rPr lang="tr-TR" smtClean="0"/>
              <a:pPr/>
              <a:t>‹#›</a:t>
            </a:fld>
            <a:endParaRPr lang="tr-TR"/>
          </a:p>
        </p:txBody>
      </p:sp>
    </p:spTree>
    <p:extLst>
      <p:ext uri="{BB962C8B-B14F-4D97-AF65-F5344CB8AC3E}">
        <p14:creationId xmlns:p14="http://schemas.microsoft.com/office/powerpoint/2010/main" val="342529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m.tr/url?sa=i&amp;rct=j&amp;q=forest+aerial+view&amp;source=images&amp;cd=&amp;cad=rja&amp;docid=dzLFfJkvq2GBAM&amp;tbnid=J3N_lV06_az5cM:&amp;ved=0CAUQjRw&amp;url=http://www.fs.usda.gov/gmug&amp;ei=OUtQUcaqCYaDOIK9gIgK&amp;bvm=bv.44158598,d.Yms&amp;psig=AFQjCNFrR-BTZfSiKdVstp98csyJMBQizg&amp;ust=1364302963343168"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google.com.tr/url?sa=i&amp;rct=j&amp;q=forest+aerial+view&amp;source=images&amp;cd=&amp;cad=rja&amp;docid=dzLFfJkvq2GBAM&amp;tbnid=J3N_lV06_az5cM:&amp;ved=0CAUQjRw&amp;url=http://www.scoopweb.com/Dendroctonus&amp;ei=S0tQUee2OYrdPa-YgZAE&amp;bvm=bv.44158598,d.Yms&amp;psig=AFQjCNFrR-BTZfSiKdVstp98csyJMBQizg&amp;ust=1364302963343168"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340769"/>
            <a:ext cx="7772400" cy="2259682"/>
          </a:xfrm>
        </p:spPr>
        <p:txBody>
          <a:bodyPr>
            <a:normAutofit/>
          </a:bodyPr>
          <a:lstStyle/>
          <a:p>
            <a:r>
              <a:rPr lang="tr-TR" dirty="0" smtClean="0"/>
              <a:t>ÖRNEK PARSEL İLE İLGİLİ TERMİNOLOJİ</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a:t>
            </a:fld>
            <a:endParaRPr lang="tr-TR"/>
          </a:p>
        </p:txBody>
      </p:sp>
      <p:sp>
        <p:nvSpPr>
          <p:cNvPr id="3" name="Dikdörtgen 2"/>
          <p:cNvSpPr/>
          <p:nvPr/>
        </p:nvSpPr>
        <p:spPr>
          <a:xfrm>
            <a:off x="1187624" y="3789040"/>
            <a:ext cx="6552728" cy="646331"/>
          </a:xfrm>
          <a:prstGeom prst="rect">
            <a:avLst/>
          </a:prstGeom>
        </p:spPr>
        <p:txBody>
          <a:bodyPr wrap="square">
            <a:spAutoFit/>
          </a:bodyPr>
          <a:lstStyle/>
          <a:p>
            <a:pPr algn="ctr"/>
            <a:r>
              <a:rPr lang="tr-TR" b="1" dirty="0">
                <a:solidFill>
                  <a:srgbClr val="FF0000"/>
                </a:solidFill>
              </a:rPr>
              <a:t>Prof. Dr. Erkan YALÇIN</a:t>
            </a:r>
          </a:p>
          <a:p>
            <a:pPr algn="ctr"/>
            <a:r>
              <a:rPr lang="tr-TR" b="1" dirty="0">
                <a:solidFill>
                  <a:srgbClr val="FF0000"/>
                </a:solidFill>
              </a:rPr>
              <a:t>OMÜ FEN-EDEBİYAT FAKÜLTESİ BİYOLOJİ BÖLÜMÜ</a:t>
            </a:r>
          </a:p>
        </p:txBody>
      </p:sp>
    </p:spTree>
    <p:extLst>
      <p:ext uri="{BB962C8B-B14F-4D97-AF65-F5344CB8AC3E}">
        <p14:creationId xmlns:p14="http://schemas.microsoft.com/office/powerpoint/2010/main" val="3267063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Başlık 1"/>
          <p:cNvSpPr>
            <a:spLocks noGrp="1"/>
          </p:cNvSpPr>
          <p:nvPr>
            <p:ph type="title"/>
          </p:nvPr>
        </p:nvSpPr>
        <p:spPr/>
        <p:txBody>
          <a:bodyPr/>
          <a:lstStyle/>
          <a:p>
            <a:r>
              <a:rPr lang="tr-TR" altLang="tr-TR" sz="3600" b="1" smtClean="0">
                <a:solidFill>
                  <a:srgbClr val="FF0000"/>
                </a:solidFill>
              </a:rPr>
              <a:t>Örnek parsel büyüklüğü</a:t>
            </a:r>
          </a:p>
        </p:txBody>
      </p:sp>
      <p:sp>
        <p:nvSpPr>
          <p:cNvPr id="78851" name="İçerik Yer Tutucusu 2"/>
          <p:cNvSpPr>
            <a:spLocks noGrp="1"/>
          </p:cNvSpPr>
          <p:nvPr>
            <p:ph idx="1"/>
          </p:nvPr>
        </p:nvSpPr>
        <p:spPr>
          <a:xfrm>
            <a:off x="500063" y="1484313"/>
            <a:ext cx="8229600" cy="4525962"/>
          </a:xfrm>
        </p:spPr>
        <p:txBody>
          <a:bodyPr/>
          <a:lstStyle/>
          <a:p>
            <a:pPr marL="0" indent="0">
              <a:buFontTx/>
              <a:buNone/>
            </a:pPr>
            <a:r>
              <a:rPr lang="tr-TR" altLang="tr-TR" smtClean="0">
                <a:solidFill>
                  <a:srgbClr val="FF0000"/>
                </a:solidFill>
              </a:rPr>
              <a:t>Genel öneriler</a:t>
            </a:r>
          </a:p>
          <a:p>
            <a:pPr marL="0" indent="0">
              <a:buFontTx/>
              <a:buNone/>
            </a:pPr>
            <a:r>
              <a:rPr lang="tr-TR" altLang="tr-TR" sz="2800" smtClean="0"/>
              <a:t>Ortalama bitki boyutundan daha büyük olsun</a:t>
            </a:r>
          </a:p>
          <a:p>
            <a:pPr marL="0" indent="0">
              <a:buFontTx/>
              <a:buNone/>
            </a:pPr>
            <a:r>
              <a:rPr lang="tr-TR" altLang="tr-TR" sz="2800" smtClean="0"/>
              <a:t>Bitkiler arasındaki boşluktan daha büyük olsun</a:t>
            </a:r>
          </a:p>
          <a:p>
            <a:pPr marL="0" indent="0">
              <a:buFontTx/>
              <a:buNone/>
            </a:pPr>
            <a:endParaRPr lang="tr-TR" altLang="tr-TR" smtClean="0"/>
          </a:p>
        </p:txBody>
      </p:sp>
      <p:sp>
        <p:nvSpPr>
          <p:cNvPr id="78852"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446F719D-F43C-41BB-8E13-784B2C33BC70}" type="slidenum">
              <a:rPr lang="tr-TR" altLang="tr-TR" sz="1400"/>
              <a:pPr>
                <a:spcBef>
                  <a:spcPct val="0"/>
                </a:spcBef>
                <a:buFontTx/>
                <a:buNone/>
              </a:pPr>
              <a:t>10</a:t>
            </a:fld>
            <a:endParaRPr lang="tr-TR" altLang="tr-TR" sz="1400"/>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141663"/>
            <a:ext cx="6183312"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908050" y="3581400"/>
            <a:ext cx="179388" cy="1793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Dikdörtgen 7"/>
          <p:cNvSpPr/>
          <p:nvPr/>
        </p:nvSpPr>
        <p:spPr>
          <a:xfrm>
            <a:off x="2916238" y="3484563"/>
            <a:ext cx="179387" cy="17938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p:cNvSpPr/>
          <p:nvPr/>
        </p:nvSpPr>
        <p:spPr>
          <a:xfrm>
            <a:off x="4003675" y="3836988"/>
            <a:ext cx="179388" cy="17938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9"/>
          <p:cNvSpPr/>
          <p:nvPr/>
        </p:nvSpPr>
        <p:spPr>
          <a:xfrm>
            <a:off x="3803650" y="5162550"/>
            <a:ext cx="179388" cy="1793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 name="Dikdörtgen 10"/>
          <p:cNvSpPr/>
          <p:nvPr/>
        </p:nvSpPr>
        <p:spPr>
          <a:xfrm>
            <a:off x="6516688" y="4868863"/>
            <a:ext cx="179387" cy="1809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2" name="Dikdörtgen 11"/>
          <p:cNvSpPr/>
          <p:nvPr/>
        </p:nvSpPr>
        <p:spPr>
          <a:xfrm>
            <a:off x="7235825" y="3495675"/>
            <a:ext cx="180975" cy="1809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 name="Dikdörtgen 5"/>
          <p:cNvSpPr/>
          <p:nvPr/>
        </p:nvSpPr>
        <p:spPr>
          <a:xfrm>
            <a:off x="908050" y="3898900"/>
            <a:ext cx="350838"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4" name="Dikdörtgen 13"/>
          <p:cNvSpPr/>
          <p:nvPr/>
        </p:nvSpPr>
        <p:spPr>
          <a:xfrm>
            <a:off x="2905125" y="3481388"/>
            <a:ext cx="352425"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5" name="Dikdörtgen 14"/>
          <p:cNvSpPr/>
          <p:nvPr/>
        </p:nvSpPr>
        <p:spPr>
          <a:xfrm>
            <a:off x="4003675" y="3821113"/>
            <a:ext cx="350838"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6" name="Dikdörtgen 15"/>
          <p:cNvSpPr/>
          <p:nvPr/>
        </p:nvSpPr>
        <p:spPr>
          <a:xfrm>
            <a:off x="3803650" y="5162550"/>
            <a:ext cx="350838"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7" name="Dikdörtgen 16"/>
          <p:cNvSpPr/>
          <p:nvPr/>
        </p:nvSpPr>
        <p:spPr>
          <a:xfrm>
            <a:off x="6508750" y="4857750"/>
            <a:ext cx="350838"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8" name="Dikdörtgen 17"/>
          <p:cNvSpPr/>
          <p:nvPr/>
        </p:nvSpPr>
        <p:spPr>
          <a:xfrm>
            <a:off x="7235825" y="3484563"/>
            <a:ext cx="352425" cy="3397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3" name="Dikdörtgen 12"/>
          <p:cNvSpPr/>
          <p:nvPr/>
        </p:nvSpPr>
        <p:spPr>
          <a:xfrm>
            <a:off x="911225" y="4479925"/>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0" name="Dikdörtgen 19"/>
          <p:cNvSpPr/>
          <p:nvPr/>
        </p:nvSpPr>
        <p:spPr>
          <a:xfrm>
            <a:off x="2905125" y="3467100"/>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1" name="Dikdörtgen 20"/>
          <p:cNvSpPr/>
          <p:nvPr/>
        </p:nvSpPr>
        <p:spPr>
          <a:xfrm>
            <a:off x="4003675" y="3824288"/>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2" name="Dikdörtgen 21"/>
          <p:cNvSpPr/>
          <p:nvPr/>
        </p:nvSpPr>
        <p:spPr>
          <a:xfrm>
            <a:off x="3810000" y="5154613"/>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3" name="Dikdörtgen 22"/>
          <p:cNvSpPr/>
          <p:nvPr/>
        </p:nvSpPr>
        <p:spPr>
          <a:xfrm>
            <a:off x="6508750" y="4856163"/>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4" name="Dikdörtgen 23"/>
          <p:cNvSpPr/>
          <p:nvPr/>
        </p:nvSpPr>
        <p:spPr>
          <a:xfrm>
            <a:off x="7229475" y="3495675"/>
            <a:ext cx="639763" cy="6826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3429371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6" grpId="0" animBg="1"/>
      <p:bldP spid="14" grpId="0" animBg="1"/>
      <p:bldP spid="15" grpId="0" animBg="1"/>
      <p:bldP spid="16" grpId="0" animBg="1"/>
      <p:bldP spid="17" grpId="0" animBg="1"/>
      <p:bldP spid="18" grpId="0" animBg="1"/>
      <p:bldP spid="13" grpId="0" animBg="1"/>
      <p:bldP spid="20" grpId="0" animBg="1"/>
      <p:bldP spid="21" grpId="0" animBg="1"/>
      <p:bldP spid="22" grpId="0" animBg="1"/>
      <p:bldP spid="23" grpId="0" animBg="1"/>
      <p:bldP spid="2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060848"/>
            <a:ext cx="8229600" cy="1143000"/>
          </a:xfrm>
        </p:spPr>
        <p:txBody>
          <a:bodyPr>
            <a:normAutofit fontScale="90000"/>
          </a:bodyPr>
          <a:lstStyle/>
          <a:p>
            <a:r>
              <a:rPr lang="tr-TR" dirty="0" smtClean="0">
                <a:solidFill>
                  <a:prstClr val="black"/>
                </a:solidFill>
              </a:rPr>
              <a:t>3. GÖRSEL OLARAK PARÇALARI BİR BÜTÜN HALİNDE BİRLEŞTİRMEK</a:t>
            </a:r>
            <a:endParaRPr lang="tr-TR" dirty="0"/>
          </a:p>
        </p:txBody>
      </p:sp>
      <p:sp>
        <p:nvSpPr>
          <p:cNvPr id="3" name="Slayt Numarası Yer Tutucusu 2"/>
          <p:cNvSpPr>
            <a:spLocks noGrp="1"/>
          </p:cNvSpPr>
          <p:nvPr>
            <p:ph type="sldNum" sz="quarter" idx="12"/>
          </p:nvPr>
        </p:nvSpPr>
        <p:spPr/>
        <p:txBody>
          <a:bodyPr/>
          <a:lstStyle/>
          <a:p>
            <a:fld id="{2D142032-A06B-444D-9B04-407F74796A33}" type="slidenum">
              <a:rPr lang="tr-TR" smtClean="0"/>
              <a:pPr/>
              <a:t>100</a:t>
            </a:fld>
            <a:endParaRPr lang="tr-TR"/>
          </a:p>
        </p:txBody>
      </p:sp>
    </p:spTree>
    <p:extLst>
      <p:ext uri="{BB962C8B-B14F-4D97-AF65-F5344CB8AC3E}">
        <p14:creationId xmlns:p14="http://schemas.microsoft.com/office/powerpoint/2010/main" val="40288624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800" dirty="0">
                <a:solidFill>
                  <a:prstClr val="black"/>
                </a:solidFill>
              </a:rPr>
              <a:t>PARÇALARI BİR BÜTÜN HALİNDE BİRLEŞTİRMEK</a:t>
            </a:r>
            <a:endParaRPr lang="tr-TR" dirty="0"/>
          </a:p>
        </p:txBody>
      </p:sp>
      <p:sp>
        <p:nvSpPr>
          <p:cNvPr id="3" name="İçerik Yer Tutucusu 2"/>
          <p:cNvSpPr>
            <a:spLocks noGrp="1"/>
          </p:cNvSpPr>
          <p:nvPr>
            <p:ph idx="1"/>
          </p:nvPr>
        </p:nvSpPr>
        <p:spPr/>
        <p:txBody>
          <a:bodyPr/>
          <a:lstStyle/>
          <a:p>
            <a:endParaRPr lang="tr-TR" dirty="0"/>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05" t="20000" r="45694" b="30303"/>
          <a:stretch/>
        </p:blipFill>
        <p:spPr bwMode="auto">
          <a:xfrm>
            <a:off x="1187624" y="1628800"/>
            <a:ext cx="672178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101</a:t>
            </a:fld>
            <a:endParaRPr lang="tr-T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50" t="20454" r="44927" b="30453"/>
          <a:stretch/>
        </p:blipFill>
        <p:spPr bwMode="auto">
          <a:xfrm>
            <a:off x="1187624" y="1628800"/>
            <a:ext cx="6912768" cy="449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034" t="20000" r="44927" b="29696"/>
          <a:stretch/>
        </p:blipFill>
        <p:spPr bwMode="auto">
          <a:xfrm>
            <a:off x="1286185" y="1600729"/>
            <a:ext cx="6768752" cy="455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78" t="19773" r="45311" b="30305"/>
          <a:stretch/>
        </p:blipFill>
        <p:spPr bwMode="auto">
          <a:xfrm>
            <a:off x="1319986" y="1613734"/>
            <a:ext cx="6696744" cy="44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1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circle(in)">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just"/>
            <a:r>
              <a:rPr lang="tr-TR" sz="2800" dirty="0" smtClean="0">
                <a:solidFill>
                  <a:prstClr val="black"/>
                </a:solidFill>
              </a:rPr>
              <a:t>%1, %5 VEYA %10 LUK AKLINDA TUTTUĞUN ÖRTÜŞLER İLE KIYASLA VE KARAR VER!</a:t>
            </a:r>
            <a:endParaRPr lang="tr-TR" dirty="0"/>
          </a:p>
        </p:txBody>
      </p:sp>
      <p:sp>
        <p:nvSpPr>
          <p:cNvPr id="3" name="İçerik Yer Tutucusu 2"/>
          <p:cNvSpPr>
            <a:spLocks noGrp="1"/>
          </p:cNvSpPr>
          <p:nvPr>
            <p:ph idx="1"/>
          </p:nvPr>
        </p:nvSpPr>
        <p:spPr/>
        <p:txBody>
          <a:bodyPr/>
          <a:lstStyle/>
          <a:p>
            <a:endParaRPr lang="tr-TR" dirty="0"/>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78" t="19773" r="45311" b="30305"/>
          <a:stretch/>
        </p:blipFill>
        <p:spPr bwMode="auto">
          <a:xfrm>
            <a:off x="1115616" y="1628800"/>
            <a:ext cx="6696744" cy="44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102</a:t>
            </a:fld>
            <a:endParaRPr lang="tr-TR"/>
          </a:p>
        </p:txBody>
      </p:sp>
    </p:spTree>
    <p:extLst>
      <p:ext uri="{BB962C8B-B14F-4D97-AF65-F5344CB8AC3E}">
        <p14:creationId xmlns:p14="http://schemas.microsoft.com/office/powerpoint/2010/main" val="14159913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Autofit/>
          </a:bodyPr>
          <a:lstStyle/>
          <a:p>
            <a:r>
              <a:rPr lang="tr-TR" sz="3600" dirty="0" smtClean="0"/>
              <a:t>ÖRTÜŞ TAHMİNİNİ DOĞRUYA EN YAKIN YAPMAK İÇİN!!</a:t>
            </a:r>
            <a:endParaRPr lang="tr-TR" sz="3600" dirty="0"/>
          </a:p>
        </p:txBody>
      </p:sp>
      <p:sp>
        <p:nvSpPr>
          <p:cNvPr id="3" name="İçerik Yer Tutucusu 2"/>
          <p:cNvSpPr>
            <a:spLocks noGrp="1"/>
          </p:cNvSpPr>
          <p:nvPr>
            <p:ph idx="1"/>
          </p:nvPr>
        </p:nvSpPr>
        <p:spPr>
          <a:xfrm>
            <a:off x="457200" y="2564905"/>
            <a:ext cx="8229600" cy="2088232"/>
          </a:xfrm>
          <a:solidFill>
            <a:schemeClr val="accent5">
              <a:lumMod val="40000"/>
              <a:lumOff val="60000"/>
              <a:alpha val="71000"/>
            </a:schemeClr>
          </a:solidFill>
        </p:spPr>
        <p:txBody>
          <a:bodyPr>
            <a:normAutofit fontScale="92500" lnSpcReduction="10000"/>
          </a:bodyPr>
          <a:lstStyle/>
          <a:p>
            <a:pPr marL="0" indent="0" algn="just">
              <a:lnSpc>
                <a:spcPct val="150000"/>
              </a:lnSpc>
              <a:buNone/>
            </a:pPr>
            <a:r>
              <a:rPr lang="tr-TR" b="1" dirty="0" smtClean="0">
                <a:latin typeface="Adobe Garamond Pro" pitchFamily="18" charset="-94"/>
              </a:rPr>
              <a:t>VEJETASYONDAN HER ZAMAN FAZLA SAYIDA QUADRAT İLE ÖRNEKLEME YAPMALIYIZ!!</a:t>
            </a:r>
            <a:endParaRPr lang="tr-TR" b="1" dirty="0">
              <a:latin typeface="Adobe Garamond Pro" pitchFamily="18" charset="-94"/>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103</a:t>
            </a:fld>
            <a:endParaRPr lang="tr-TR"/>
          </a:p>
        </p:txBody>
      </p:sp>
    </p:spTree>
    <p:extLst>
      <p:ext uri="{BB962C8B-B14F-4D97-AF65-F5344CB8AC3E}">
        <p14:creationId xmlns:p14="http://schemas.microsoft.com/office/powerpoint/2010/main" val="18790369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Terimler</a:t>
            </a:r>
            <a:endParaRPr lang="tr-TR" dirty="0"/>
          </a:p>
        </p:txBody>
      </p:sp>
      <p:sp>
        <p:nvSpPr>
          <p:cNvPr id="3" name="İçerik Yer Tutucusu 2"/>
          <p:cNvSpPr>
            <a:spLocks noGrp="1"/>
          </p:cNvSpPr>
          <p:nvPr>
            <p:ph idx="1"/>
          </p:nvPr>
        </p:nvSpPr>
        <p:spPr>
          <a:xfrm>
            <a:off x="755576" y="1600201"/>
            <a:ext cx="7931224" cy="4205064"/>
          </a:xfrm>
        </p:spPr>
        <p:txBody>
          <a:bodyPr/>
          <a:lstStyle/>
          <a:p>
            <a:pPr marL="0" indent="0">
              <a:buNone/>
            </a:pPr>
            <a:r>
              <a:rPr lang="tr-TR" b="1" dirty="0" smtClean="0"/>
              <a:t>Bolluk (</a:t>
            </a:r>
            <a:r>
              <a:rPr lang="tr-TR" b="1" i="1" dirty="0" err="1"/>
              <a:t>A</a:t>
            </a:r>
            <a:r>
              <a:rPr lang="tr-TR" b="1" i="1" baseline="-25000" dirty="0" err="1" smtClean="0"/>
              <a:t>i</a:t>
            </a:r>
            <a:r>
              <a:rPr lang="tr-TR" b="1" dirty="0" smtClean="0"/>
              <a:t>)</a:t>
            </a:r>
            <a:r>
              <a:rPr lang="tr-TR" dirty="0" smtClean="0"/>
              <a:t> = </a:t>
            </a:r>
            <a:r>
              <a:rPr lang="tr-TR" i="1" dirty="0" smtClean="0"/>
              <a:t>i</a:t>
            </a:r>
            <a:r>
              <a:rPr lang="tr-TR" dirty="0" smtClean="0"/>
              <a:t> türünün toplam birey sayısı</a:t>
            </a:r>
          </a:p>
          <a:p>
            <a:pPr marL="0" indent="0">
              <a:buNone/>
            </a:pPr>
            <a:r>
              <a:rPr lang="tr-TR" b="1" dirty="0" smtClean="0"/>
              <a:t>Örtüş (</a:t>
            </a:r>
            <a:r>
              <a:rPr lang="tr-TR" b="1" i="1" dirty="0" err="1" smtClean="0"/>
              <a:t>C</a:t>
            </a:r>
            <a:r>
              <a:rPr lang="tr-TR" b="1" i="1" baseline="-25000" dirty="0" err="1" smtClean="0"/>
              <a:t>i</a:t>
            </a:r>
            <a:r>
              <a:rPr lang="tr-TR" b="1" dirty="0" smtClean="0"/>
              <a:t>) </a:t>
            </a:r>
            <a:r>
              <a:rPr lang="tr-TR" dirty="0" smtClean="0"/>
              <a:t>= </a:t>
            </a:r>
            <a:r>
              <a:rPr lang="tr-TR" i="1" dirty="0" smtClean="0"/>
              <a:t>i</a:t>
            </a:r>
            <a:r>
              <a:rPr lang="tr-TR" dirty="0" smtClean="0"/>
              <a:t> türünün </a:t>
            </a:r>
            <a:r>
              <a:rPr lang="tr-TR" dirty="0" err="1" smtClean="0"/>
              <a:t>quadrat</a:t>
            </a:r>
            <a:r>
              <a:rPr lang="tr-TR" dirty="0" smtClean="0"/>
              <a:t> içerisinde kapladığı alan</a:t>
            </a:r>
          </a:p>
          <a:p>
            <a:pPr marL="0" indent="0">
              <a:buNone/>
            </a:pPr>
            <a:r>
              <a:rPr lang="tr-TR" b="1" dirty="0" smtClean="0"/>
              <a:t>Yoğunluk (</a:t>
            </a:r>
            <a:r>
              <a:rPr lang="tr-TR" b="1" i="1" dirty="0" err="1" smtClean="0"/>
              <a:t>D</a:t>
            </a:r>
            <a:r>
              <a:rPr lang="tr-TR" b="1" i="1" baseline="-25000" dirty="0" err="1" smtClean="0"/>
              <a:t>i</a:t>
            </a:r>
            <a:r>
              <a:rPr lang="tr-TR" b="1" dirty="0" smtClean="0"/>
              <a:t>) </a:t>
            </a:r>
            <a:r>
              <a:rPr lang="tr-TR" dirty="0" smtClean="0"/>
              <a:t>= </a:t>
            </a:r>
            <a:r>
              <a:rPr lang="tr-TR" i="1" dirty="0" smtClean="0"/>
              <a:t>i</a:t>
            </a:r>
            <a:r>
              <a:rPr lang="tr-TR" dirty="0" smtClean="0"/>
              <a:t> türünün birim alandaki toplam birey sayısı</a:t>
            </a:r>
          </a:p>
          <a:p>
            <a:pPr marL="0" indent="0">
              <a:buNone/>
            </a:pPr>
            <a:r>
              <a:rPr lang="tr-TR" b="1" dirty="0" smtClean="0"/>
              <a:t>Frekans (</a:t>
            </a:r>
            <a:r>
              <a:rPr lang="tr-TR" b="1" i="1" dirty="0" smtClean="0"/>
              <a:t>F</a:t>
            </a:r>
            <a:r>
              <a:rPr lang="tr-TR" b="1" i="1" baseline="-25000" dirty="0" smtClean="0"/>
              <a:t>i</a:t>
            </a:r>
            <a:r>
              <a:rPr lang="tr-TR" b="1" dirty="0" smtClean="0"/>
              <a:t>) </a:t>
            </a:r>
            <a:r>
              <a:rPr lang="tr-TR" dirty="0" smtClean="0"/>
              <a:t>= toplam örneklenen </a:t>
            </a:r>
            <a:r>
              <a:rPr lang="tr-TR" dirty="0" err="1" smtClean="0"/>
              <a:t>quadratlar</a:t>
            </a:r>
            <a:r>
              <a:rPr lang="tr-TR" dirty="0" smtClean="0"/>
              <a:t> içerisinde </a:t>
            </a:r>
            <a:r>
              <a:rPr lang="tr-TR" i="1" dirty="0" smtClean="0"/>
              <a:t>i</a:t>
            </a:r>
            <a:r>
              <a:rPr lang="tr-TR" dirty="0" smtClean="0"/>
              <a:t> türünün içeren </a:t>
            </a:r>
            <a:r>
              <a:rPr lang="tr-TR" dirty="0" err="1" smtClean="0"/>
              <a:t>quadratların</a:t>
            </a:r>
            <a:r>
              <a:rPr lang="tr-TR" dirty="0" smtClean="0"/>
              <a:t> sayısı</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104</a:t>
            </a:fld>
            <a:endParaRPr lang="tr-TR"/>
          </a:p>
        </p:txBody>
      </p:sp>
    </p:spTree>
    <p:extLst>
      <p:ext uri="{BB962C8B-B14F-4D97-AF65-F5344CB8AC3E}">
        <p14:creationId xmlns:p14="http://schemas.microsoft.com/office/powerpoint/2010/main" val="460092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Formüller</a:t>
            </a:r>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457200" y="1600200"/>
                <a:ext cx="8363272" cy="4525963"/>
              </a:xfrm>
            </p:spPr>
            <p:txBody>
              <a:bodyPr/>
              <a:lstStyle/>
              <a:p>
                <a:pPr marL="0" indent="0">
                  <a:buNone/>
                </a:pPr>
                <a:r>
                  <a:rPr lang="tr-TR" dirty="0" smtClean="0"/>
                  <a:t>Yoğunluk (</a:t>
                </a:r>
                <a:r>
                  <a:rPr lang="tr-TR" i="1" dirty="0" err="1" smtClean="0"/>
                  <a:t>D</a:t>
                </a:r>
                <a:r>
                  <a:rPr lang="tr-TR" i="1" baseline="-25000" dirty="0" err="1" smtClean="0"/>
                  <a:t>i</a:t>
                </a:r>
                <a:r>
                  <a:rPr lang="tr-TR" dirty="0" smtClean="0"/>
                  <a:t>) = </a:t>
                </a:r>
                <a14:m>
                  <m:oMath xmlns:m="http://schemas.openxmlformats.org/officeDocument/2006/math">
                    <m:f>
                      <m:fPr>
                        <m:ctrlPr>
                          <a:rPr lang="tr-TR" i="1" smtClean="0">
                            <a:latin typeface="Cambria Math"/>
                          </a:rPr>
                        </m:ctrlPr>
                      </m:fPr>
                      <m:num>
                        <m:r>
                          <a:rPr lang="tr-TR" b="0" i="1" smtClean="0">
                            <a:latin typeface="Cambria Math"/>
                          </a:rPr>
                          <m:t>𝑖</m:t>
                        </m:r>
                        <m:r>
                          <a:rPr lang="tr-TR" b="0" i="1" smtClean="0">
                            <a:latin typeface="Cambria Math"/>
                          </a:rPr>
                          <m:t> </m:t>
                        </m:r>
                        <m:r>
                          <m:rPr>
                            <m:sty m:val="p"/>
                          </m:rPr>
                          <a:rPr lang="tr-TR" b="0" i="0" smtClean="0">
                            <a:latin typeface="Cambria Math"/>
                          </a:rPr>
                          <m:t>t</m:t>
                        </m:r>
                        <m:r>
                          <a:rPr lang="tr-TR" b="0" i="0" smtClean="0">
                            <a:latin typeface="Cambria Math"/>
                          </a:rPr>
                          <m:t>ü</m:t>
                        </m:r>
                        <m:r>
                          <m:rPr>
                            <m:sty m:val="p"/>
                          </m:rPr>
                          <a:rPr lang="tr-TR" b="0" i="0" smtClean="0">
                            <a:latin typeface="Cambria Math"/>
                          </a:rPr>
                          <m:t>r</m:t>
                        </m:r>
                        <m:r>
                          <a:rPr lang="tr-TR" b="0" i="0" smtClean="0">
                            <a:latin typeface="Cambria Math"/>
                          </a:rPr>
                          <m:t>ü</m:t>
                        </m:r>
                        <m:r>
                          <m:rPr>
                            <m:sty m:val="p"/>
                          </m:rPr>
                          <a:rPr lang="tr-TR" b="0" i="0" smtClean="0">
                            <a:latin typeface="Cambria Math"/>
                          </a:rPr>
                          <m:t>n</m:t>
                        </m:r>
                        <m:r>
                          <a:rPr lang="tr-TR" b="0" i="0" smtClean="0">
                            <a:latin typeface="Cambria Math"/>
                          </a:rPr>
                          <m:t>ü</m:t>
                        </m:r>
                        <m:r>
                          <m:rPr>
                            <m:sty m:val="p"/>
                          </m:rPr>
                          <a:rPr lang="tr-TR" b="0" i="0" smtClean="0">
                            <a:latin typeface="Cambria Math"/>
                          </a:rPr>
                          <m:t>n</m:t>
                        </m:r>
                        <m:r>
                          <a:rPr lang="tr-TR" b="0" i="0" smtClean="0">
                            <a:latin typeface="Cambria Math"/>
                          </a:rPr>
                          <m:t> </m:t>
                        </m:r>
                        <m:r>
                          <m:rPr>
                            <m:sty m:val="p"/>
                          </m:rPr>
                          <a:rPr lang="tr-TR" b="0" i="0" smtClean="0">
                            <a:latin typeface="Cambria Math"/>
                          </a:rPr>
                          <m:t>bollu</m:t>
                        </m:r>
                        <m:r>
                          <a:rPr lang="tr-TR" b="0" i="0" smtClean="0">
                            <a:latin typeface="Cambria Math"/>
                          </a:rPr>
                          <m:t>ğ</m:t>
                        </m:r>
                        <m:r>
                          <m:rPr>
                            <m:sty m:val="p"/>
                          </m:rPr>
                          <a:rPr lang="tr-TR" b="0" i="0" smtClean="0">
                            <a:latin typeface="Cambria Math"/>
                          </a:rPr>
                          <m:t>u</m:t>
                        </m:r>
                        <m:r>
                          <a:rPr lang="tr-TR" b="0" i="0" smtClean="0">
                            <a:latin typeface="Cambria Math"/>
                          </a:rPr>
                          <m:t> </m:t>
                        </m:r>
                        <m:r>
                          <a:rPr lang="tr-TR" b="0" i="1" smtClean="0">
                            <a:latin typeface="Cambria Math"/>
                          </a:rPr>
                          <m:t>(</m:t>
                        </m:r>
                        <m:r>
                          <a:rPr lang="tr-TR" b="0" i="1" smtClean="0">
                            <a:latin typeface="Cambria Math"/>
                          </a:rPr>
                          <m:t>𝐴𝑖</m:t>
                        </m:r>
                        <m:r>
                          <a:rPr lang="tr-TR" b="0" i="1" smtClean="0">
                            <a:latin typeface="Cambria Math"/>
                          </a:rPr>
                          <m:t>)</m:t>
                        </m:r>
                      </m:num>
                      <m:den>
                        <m:r>
                          <m:rPr>
                            <m:sty m:val="p"/>
                          </m:rPr>
                          <a:rPr lang="tr-TR" b="0" i="0" smtClean="0">
                            <a:latin typeface="Cambria Math"/>
                          </a:rPr>
                          <m:t>Alan</m:t>
                        </m:r>
                      </m:den>
                    </m:f>
                  </m:oMath>
                </a14:m>
                <a:endParaRPr lang="tr-TR" dirty="0" smtClean="0"/>
              </a:p>
              <a:p>
                <a:pPr marL="0" indent="0">
                  <a:buNone/>
                </a:pPr>
                <a:endParaRPr lang="tr-TR" dirty="0" smtClean="0"/>
              </a:p>
              <a:p>
                <a:pPr marL="0" indent="0">
                  <a:buNone/>
                </a:pPr>
                <a:r>
                  <a:rPr lang="tr-TR" dirty="0" err="1" smtClean="0"/>
                  <a:t>Nisbi</a:t>
                </a:r>
                <a:r>
                  <a:rPr lang="tr-TR" dirty="0" smtClean="0"/>
                  <a:t> Yoğunluk (</a:t>
                </a:r>
                <a:r>
                  <a:rPr lang="tr-TR" i="1" dirty="0" err="1" smtClean="0"/>
                  <a:t>RD</a:t>
                </a:r>
                <a:r>
                  <a:rPr lang="tr-TR" i="1" baseline="-25000" dirty="0" err="1" smtClean="0"/>
                  <a:t>i</a:t>
                </a:r>
                <a:r>
                  <a:rPr lang="tr-TR" dirty="0" smtClean="0"/>
                  <a:t>) = </a:t>
                </a:r>
                <a14:m>
                  <m:oMath xmlns:m="http://schemas.openxmlformats.org/officeDocument/2006/math">
                    <m:f>
                      <m:fPr>
                        <m:ctrlPr>
                          <a:rPr lang="tr-TR" i="1" smtClean="0">
                            <a:latin typeface="Cambria Math"/>
                          </a:rPr>
                        </m:ctrlPr>
                      </m:fPr>
                      <m:num>
                        <m:r>
                          <a:rPr lang="tr-TR" b="0" i="1" smtClean="0">
                            <a:latin typeface="Cambria Math"/>
                          </a:rPr>
                          <m:t>𝑖</m:t>
                        </m:r>
                        <m:r>
                          <a:rPr lang="tr-TR" b="0" i="1" smtClean="0">
                            <a:latin typeface="Cambria Math"/>
                          </a:rPr>
                          <m:t> </m:t>
                        </m:r>
                        <m:r>
                          <m:rPr>
                            <m:sty m:val="p"/>
                          </m:rPr>
                          <a:rPr lang="tr-TR" b="0" i="0" smtClean="0">
                            <a:latin typeface="Cambria Math"/>
                          </a:rPr>
                          <m:t>t</m:t>
                        </m:r>
                        <m:r>
                          <a:rPr lang="tr-TR" b="0" i="0" smtClean="0">
                            <a:latin typeface="Cambria Math"/>
                          </a:rPr>
                          <m:t>ü</m:t>
                        </m:r>
                        <m:r>
                          <m:rPr>
                            <m:sty m:val="p"/>
                          </m:rPr>
                          <a:rPr lang="tr-TR" b="0" i="0" smtClean="0">
                            <a:latin typeface="Cambria Math"/>
                          </a:rPr>
                          <m:t>r</m:t>
                        </m:r>
                        <m:r>
                          <a:rPr lang="tr-TR" b="0" i="0" smtClean="0">
                            <a:latin typeface="Cambria Math"/>
                          </a:rPr>
                          <m:t>ü</m:t>
                        </m:r>
                        <m:r>
                          <m:rPr>
                            <m:sty m:val="p"/>
                          </m:rPr>
                          <a:rPr lang="tr-TR" b="0" i="0" smtClean="0">
                            <a:latin typeface="Cambria Math"/>
                          </a:rPr>
                          <m:t>n</m:t>
                        </m:r>
                        <m:r>
                          <a:rPr lang="tr-TR" b="0" i="0" smtClean="0">
                            <a:latin typeface="Cambria Math"/>
                          </a:rPr>
                          <m:t>ü</m:t>
                        </m:r>
                        <m:r>
                          <m:rPr>
                            <m:sty m:val="p"/>
                          </m:rPr>
                          <a:rPr lang="tr-TR" b="0" i="0" smtClean="0">
                            <a:latin typeface="Cambria Math"/>
                          </a:rPr>
                          <m:t>n</m:t>
                        </m:r>
                        <m:r>
                          <a:rPr lang="tr-TR" b="0" i="0" smtClean="0">
                            <a:latin typeface="Cambria Math"/>
                          </a:rPr>
                          <m:t> </m:t>
                        </m:r>
                        <m:r>
                          <m:rPr>
                            <m:sty m:val="p"/>
                          </m:rPr>
                          <a:rPr lang="tr-TR" b="0" i="0" smtClean="0">
                            <a:latin typeface="Cambria Math"/>
                          </a:rPr>
                          <m:t>yo</m:t>
                        </m:r>
                        <m:r>
                          <a:rPr lang="tr-TR" b="0" i="0" smtClean="0">
                            <a:latin typeface="Cambria Math"/>
                          </a:rPr>
                          <m:t>ğ</m:t>
                        </m:r>
                        <m:r>
                          <m:rPr>
                            <m:sty m:val="p"/>
                          </m:rPr>
                          <a:rPr lang="tr-TR" b="0" i="0" smtClean="0">
                            <a:latin typeface="Cambria Math"/>
                          </a:rPr>
                          <m:t>unlu</m:t>
                        </m:r>
                        <m:r>
                          <a:rPr lang="tr-TR" b="0" i="0" smtClean="0">
                            <a:latin typeface="Cambria Math"/>
                          </a:rPr>
                          <m:t>ğ</m:t>
                        </m:r>
                        <m:r>
                          <m:rPr>
                            <m:sty m:val="p"/>
                          </m:rPr>
                          <a:rPr lang="tr-TR" b="0" i="0" smtClean="0">
                            <a:latin typeface="Cambria Math"/>
                          </a:rPr>
                          <m:t>u</m:t>
                        </m:r>
                        <m:r>
                          <a:rPr lang="tr-TR" b="0" i="1" smtClean="0">
                            <a:latin typeface="Cambria Math"/>
                          </a:rPr>
                          <m:t> (</m:t>
                        </m:r>
                        <m:r>
                          <a:rPr lang="tr-TR" b="0" i="1" smtClean="0">
                            <a:latin typeface="Cambria Math"/>
                          </a:rPr>
                          <m:t>𝐷𝑖</m:t>
                        </m:r>
                        <m:r>
                          <a:rPr lang="tr-TR" b="0" i="1" smtClean="0">
                            <a:latin typeface="Cambria Math"/>
                          </a:rPr>
                          <m:t>)</m:t>
                        </m:r>
                      </m:num>
                      <m:den>
                        <m:r>
                          <m:rPr>
                            <m:sty m:val="p"/>
                          </m:rPr>
                          <a:rPr lang="tr-TR" b="0" i="0" smtClean="0">
                            <a:latin typeface="Cambria Math"/>
                          </a:rPr>
                          <m:t>Toplam</m:t>
                        </m:r>
                        <m:r>
                          <a:rPr lang="tr-TR" b="0" i="0" smtClean="0">
                            <a:latin typeface="Cambria Math"/>
                          </a:rPr>
                          <m:t> </m:t>
                        </m:r>
                        <m:r>
                          <m:rPr>
                            <m:sty m:val="p"/>
                          </m:rPr>
                          <a:rPr lang="tr-TR" b="0" i="0" smtClean="0">
                            <a:latin typeface="Cambria Math"/>
                          </a:rPr>
                          <m:t>bitki</m:t>
                        </m:r>
                        <m:r>
                          <a:rPr lang="tr-TR" b="0" i="0" smtClean="0">
                            <a:latin typeface="Cambria Math"/>
                          </a:rPr>
                          <m:t> </m:t>
                        </m:r>
                        <m:r>
                          <m:rPr>
                            <m:sty m:val="p"/>
                          </m:rPr>
                          <a:rPr lang="tr-TR" b="0" i="0" smtClean="0">
                            <a:latin typeface="Cambria Math"/>
                          </a:rPr>
                          <m:t>yo</m:t>
                        </m:r>
                        <m:r>
                          <a:rPr lang="tr-TR" b="0" i="0" smtClean="0">
                            <a:latin typeface="Cambria Math"/>
                          </a:rPr>
                          <m:t>ğ</m:t>
                        </m:r>
                        <m:r>
                          <m:rPr>
                            <m:sty m:val="p"/>
                          </m:rPr>
                          <a:rPr lang="tr-TR" b="0" i="0" smtClean="0">
                            <a:latin typeface="Cambria Math"/>
                          </a:rPr>
                          <m:t>unlu</m:t>
                        </m:r>
                        <m:r>
                          <a:rPr lang="tr-TR" b="0" i="0" smtClean="0">
                            <a:latin typeface="Cambria Math"/>
                          </a:rPr>
                          <m:t>ğ</m:t>
                        </m:r>
                        <m:r>
                          <m:rPr>
                            <m:sty m:val="p"/>
                          </m:rPr>
                          <a:rPr lang="tr-TR" b="0" i="0" smtClean="0">
                            <a:latin typeface="Cambria Math"/>
                          </a:rPr>
                          <m:t>u</m:t>
                        </m:r>
                      </m:den>
                    </m:f>
                  </m:oMath>
                </a14:m>
                <a:r>
                  <a:rPr lang="tr-TR" dirty="0" smtClean="0"/>
                  <a:t> × 100</a:t>
                </a:r>
                <a:endParaRPr lang="tr-TR" dirty="0"/>
              </a:p>
              <a:p>
                <a:pPr marL="0" indent="0">
                  <a:buNone/>
                </a:pPr>
                <a:endParaRPr lang="tr-TR" dirty="0"/>
              </a:p>
              <a:p>
                <a:pPr marL="0" indent="0">
                  <a:buNone/>
                </a:pPr>
                <a:r>
                  <a:rPr lang="tr-TR" dirty="0" err="1" smtClean="0"/>
                  <a:t>Nisbi</a:t>
                </a:r>
                <a:r>
                  <a:rPr lang="tr-TR" dirty="0" smtClean="0"/>
                  <a:t> Örtüş (</a:t>
                </a:r>
                <a:r>
                  <a:rPr lang="tr-TR" i="1" dirty="0" err="1" smtClean="0"/>
                  <a:t>RC</a:t>
                </a:r>
                <a:r>
                  <a:rPr lang="tr-TR" i="1" baseline="-25000" dirty="0" err="1" smtClean="0"/>
                  <a:t>i</a:t>
                </a:r>
                <a:r>
                  <a:rPr lang="tr-TR" dirty="0" smtClean="0"/>
                  <a:t>) = </a:t>
                </a:r>
                <a14:m>
                  <m:oMath xmlns:m="http://schemas.openxmlformats.org/officeDocument/2006/math">
                    <m:f>
                      <m:fPr>
                        <m:ctrlPr>
                          <a:rPr lang="tr-TR" i="1" smtClean="0">
                            <a:latin typeface="Cambria Math"/>
                          </a:rPr>
                        </m:ctrlPr>
                      </m:fPr>
                      <m:num>
                        <m:r>
                          <a:rPr lang="tr-TR" b="0" i="1" smtClean="0">
                            <a:latin typeface="Cambria Math"/>
                          </a:rPr>
                          <m:t>𝑖</m:t>
                        </m:r>
                        <m:r>
                          <a:rPr lang="tr-TR" b="0" i="0" smtClean="0">
                            <a:latin typeface="Cambria Math"/>
                          </a:rPr>
                          <m:t> </m:t>
                        </m:r>
                        <m:r>
                          <m:rPr>
                            <m:sty m:val="p"/>
                          </m:rPr>
                          <a:rPr lang="tr-TR" b="0" i="0" smtClean="0">
                            <a:latin typeface="Cambria Math"/>
                          </a:rPr>
                          <m:t>t</m:t>
                        </m:r>
                        <m:r>
                          <a:rPr lang="tr-TR" b="0" i="0" smtClean="0">
                            <a:latin typeface="Cambria Math"/>
                          </a:rPr>
                          <m:t>ü</m:t>
                        </m:r>
                        <m:r>
                          <m:rPr>
                            <m:sty m:val="p"/>
                          </m:rPr>
                          <a:rPr lang="tr-TR" b="0" i="0" smtClean="0">
                            <a:latin typeface="Cambria Math"/>
                          </a:rPr>
                          <m:t>r</m:t>
                        </m:r>
                        <m:r>
                          <a:rPr lang="tr-TR" b="0" i="0" smtClean="0">
                            <a:latin typeface="Cambria Math"/>
                          </a:rPr>
                          <m:t>ü</m:t>
                        </m:r>
                        <m:r>
                          <m:rPr>
                            <m:sty m:val="p"/>
                          </m:rPr>
                          <a:rPr lang="tr-TR" b="0" i="0" smtClean="0">
                            <a:latin typeface="Cambria Math"/>
                          </a:rPr>
                          <m:t>n</m:t>
                        </m:r>
                        <m:r>
                          <a:rPr lang="tr-TR" b="0" i="0" smtClean="0">
                            <a:latin typeface="Cambria Math"/>
                          </a:rPr>
                          <m:t>ü</m:t>
                        </m:r>
                        <m:r>
                          <m:rPr>
                            <m:sty m:val="p"/>
                          </m:rPr>
                          <a:rPr lang="tr-TR" b="0" i="0" smtClean="0">
                            <a:latin typeface="Cambria Math"/>
                          </a:rPr>
                          <m:t>n</m:t>
                        </m:r>
                        <m:r>
                          <a:rPr lang="tr-TR" b="0" i="0" smtClean="0">
                            <a:latin typeface="Cambria Math"/>
                          </a:rPr>
                          <m:t> </m:t>
                        </m:r>
                        <m:r>
                          <m:rPr>
                            <m:sty m:val="p"/>
                          </m:rPr>
                          <a:rPr lang="tr-TR" b="0" i="0" smtClean="0">
                            <a:latin typeface="Cambria Math"/>
                          </a:rPr>
                          <m:t>toplam</m:t>
                        </m:r>
                        <m:r>
                          <a:rPr lang="tr-TR" b="0" i="0" smtClean="0">
                            <a:latin typeface="Cambria Math"/>
                          </a:rPr>
                          <m:t> ö</m:t>
                        </m:r>
                        <m:r>
                          <m:rPr>
                            <m:sty m:val="p"/>
                          </m:rPr>
                          <a:rPr lang="tr-TR" b="0" i="0" smtClean="0">
                            <a:latin typeface="Cambria Math"/>
                          </a:rPr>
                          <m:t>rt</m:t>
                        </m:r>
                        <m:r>
                          <a:rPr lang="tr-TR" b="0" i="0" smtClean="0">
                            <a:latin typeface="Cambria Math"/>
                          </a:rPr>
                          <m:t>üşü (</m:t>
                        </m:r>
                        <m:r>
                          <a:rPr lang="tr-TR" b="0" i="1" smtClean="0">
                            <a:latin typeface="Cambria Math"/>
                          </a:rPr>
                          <m:t>𝐶</m:t>
                        </m:r>
                        <m:r>
                          <a:rPr lang="tr-TR" b="0" i="1" baseline="-25000" smtClean="0">
                            <a:latin typeface="Cambria Math"/>
                          </a:rPr>
                          <m:t>𝑖</m:t>
                        </m:r>
                        <m:r>
                          <a:rPr lang="tr-TR" b="0" i="0" smtClean="0">
                            <a:latin typeface="Cambria Math"/>
                          </a:rPr>
                          <m:t>)</m:t>
                        </m:r>
                      </m:num>
                      <m:den>
                        <m:r>
                          <m:rPr>
                            <m:sty m:val="p"/>
                          </m:rPr>
                          <a:rPr lang="tr-TR" b="0" i="0" smtClean="0">
                            <a:latin typeface="Cambria Math"/>
                          </a:rPr>
                          <m:t>Toplam</m:t>
                        </m:r>
                        <m:r>
                          <a:rPr lang="tr-TR" b="0" i="0" smtClean="0">
                            <a:latin typeface="Cambria Math"/>
                          </a:rPr>
                          <m:t> </m:t>
                        </m:r>
                        <m:r>
                          <m:rPr>
                            <m:sty m:val="p"/>
                          </m:rPr>
                          <a:rPr lang="tr-TR" b="0" i="0" smtClean="0">
                            <a:latin typeface="Cambria Math"/>
                          </a:rPr>
                          <m:t>bitki</m:t>
                        </m:r>
                        <m:r>
                          <a:rPr lang="tr-TR" b="0" i="0" smtClean="0">
                            <a:latin typeface="Cambria Math"/>
                          </a:rPr>
                          <m:t> ö</m:t>
                        </m:r>
                        <m:r>
                          <m:rPr>
                            <m:sty m:val="p"/>
                          </m:rPr>
                          <a:rPr lang="tr-TR" b="0" i="0" smtClean="0">
                            <a:latin typeface="Cambria Math"/>
                          </a:rPr>
                          <m:t>rt</m:t>
                        </m:r>
                        <m:r>
                          <a:rPr lang="tr-TR" b="0" i="0" smtClean="0">
                            <a:latin typeface="Cambria Math"/>
                          </a:rPr>
                          <m:t>üşü</m:t>
                        </m:r>
                      </m:den>
                    </m:f>
                  </m:oMath>
                </a14:m>
                <a:r>
                  <a:rPr lang="tr-TR" dirty="0" smtClean="0"/>
                  <a:t> × 100</a:t>
                </a:r>
                <a:endParaRPr lang="tr-TR"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457200" y="1600200"/>
                <a:ext cx="8363272" cy="4525963"/>
              </a:xfrm>
              <a:blipFill rotWithShape="1">
                <a:blip r:embed="rId2"/>
                <a:stretch>
                  <a:fillRect l="-1822" r="-1166"/>
                </a:stretch>
              </a:blipFill>
            </p:spPr>
            <p:txBody>
              <a:bodyPr/>
              <a:lstStyle/>
              <a:p>
                <a:r>
                  <a:rPr lang="tr-TR">
                    <a:noFill/>
                  </a:rPr>
                  <a:t> </a:t>
                </a:r>
              </a:p>
            </p:txBody>
          </p:sp>
        </mc:Fallback>
      </mc:AlternateContent>
      <p:sp>
        <p:nvSpPr>
          <p:cNvPr id="4" name="Slayt Numarası Yer Tutucusu 3"/>
          <p:cNvSpPr>
            <a:spLocks noGrp="1"/>
          </p:cNvSpPr>
          <p:nvPr>
            <p:ph type="sldNum" sz="quarter" idx="12"/>
          </p:nvPr>
        </p:nvSpPr>
        <p:spPr/>
        <p:txBody>
          <a:bodyPr/>
          <a:lstStyle/>
          <a:p>
            <a:fld id="{2D142032-A06B-444D-9B04-407F74796A33}" type="slidenum">
              <a:rPr lang="tr-TR" smtClean="0"/>
              <a:pPr/>
              <a:t>105</a:t>
            </a:fld>
            <a:endParaRPr lang="tr-TR"/>
          </a:p>
        </p:txBody>
      </p:sp>
    </p:spTree>
    <p:extLst>
      <p:ext uri="{BB962C8B-B14F-4D97-AF65-F5344CB8AC3E}">
        <p14:creationId xmlns:p14="http://schemas.microsoft.com/office/powerpoint/2010/main" val="35232593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prstClr val="black"/>
                </a:solidFill>
              </a:rPr>
              <a:t>Formüller</a:t>
            </a:r>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p:txBody>
              <a:bodyPr>
                <a:normAutofit lnSpcReduction="10000"/>
              </a:bodyPr>
              <a:lstStyle/>
              <a:p>
                <a:pPr marL="0" indent="0">
                  <a:buNone/>
                </a:pPr>
                <a:r>
                  <a:rPr lang="tr-TR" dirty="0" smtClean="0"/>
                  <a:t>Frekans (</a:t>
                </a:r>
                <a:r>
                  <a:rPr lang="tr-TR" i="1" dirty="0" smtClean="0"/>
                  <a:t>F</a:t>
                </a:r>
                <a:r>
                  <a:rPr lang="tr-TR" i="1" baseline="-25000" dirty="0" smtClean="0"/>
                  <a:t>i</a:t>
                </a:r>
                <a:r>
                  <a:rPr lang="tr-TR" dirty="0" smtClean="0"/>
                  <a:t>) = </a:t>
                </a:r>
                <a14:m>
                  <m:oMath xmlns:m="http://schemas.openxmlformats.org/officeDocument/2006/math">
                    <m:f>
                      <m:fPr>
                        <m:ctrlPr>
                          <a:rPr lang="tr-TR" i="1" smtClean="0">
                            <a:latin typeface="Cambria Math"/>
                          </a:rPr>
                        </m:ctrlPr>
                      </m:fPr>
                      <m:num>
                        <m:r>
                          <a:rPr lang="tr-TR" b="0" i="1" smtClean="0">
                            <a:latin typeface="Cambria Math"/>
                          </a:rPr>
                          <m:t>𝑖</m:t>
                        </m:r>
                        <m:r>
                          <a:rPr lang="tr-TR" b="0" i="1" smtClean="0">
                            <a:latin typeface="Cambria Math"/>
                          </a:rPr>
                          <m:t> </m:t>
                        </m:r>
                        <m:r>
                          <m:rPr>
                            <m:sty m:val="p"/>
                          </m:rPr>
                          <a:rPr lang="tr-TR" b="0" i="0" smtClean="0">
                            <a:latin typeface="Cambria Math"/>
                          </a:rPr>
                          <m:t>t</m:t>
                        </m:r>
                        <m:r>
                          <a:rPr lang="tr-TR" b="0" i="0" smtClean="0">
                            <a:latin typeface="Cambria Math"/>
                          </a:rPr>
                          <m:t>ü</m:t>
                        </m:r>
                        <m:r>
                          <m:rPr>
                            <m:sty m:val="p"/>
                          </m:rPr>
                          <a:rPr lang="tr-TR" b="0" i="0" smtClean="0">
                            <a:latin typeface="Cambria Math"/>
                          </a:rPr>
                          <m:t>r</m:t>
                        </m:r>
                        <m:r>
                          <a:rPr lang="tr-TR" b="0" i="0" smtClean="0">
                            <a:latin typeface="Cambria Math"/>
                          </a:rPr>
                          <m:t>ü</m:t>
                        </m:r>
                        <m:r>
                          <m:rPr>
                            <m:sty m:val="p"/>
                          </m:rPr>
                          <a:rPr lang="tr-TR" b="0" i="0" smtClean="0">
                            <a:latin typeface="Cambria Math"/>
                          </a:rPr>
                          <m:t>n</m:t>
                        </m:r>
                        <m:r>
                          <a:rPr lang="tr-TR" b="0" i="0" smtClean="0">
                            <a:latin typeface="Cambria Math"/>
                          </a:rPr>
                          <m:t>ü </m:t>
                        </m:r>
                        <m:r>
                          <m:rPr>
                            <m:sty m:val="p"/>
                          </m:rPr>
                          <a:rPr lang="tr-TR" b="0" i="0" smtClean="0">
                            <a:latin typeface="Cambria Math"/>
                          </a:rPr>
                          <m:t>i</m:t>
                        </m:r>
                        <m:r>
                          <a:rPr lang="tr-TR" b="0" i="0" smtClean="0">
                            <a:latin typeface="Cambria Math"/>
                          </a:rPr>
                          <m:t>ç</m:t>
                        </m:r>
                        <m:r>
                          <m:rPr>
                            <m:sty m:val="p"/>
                          </m:rPr>
                          <a:rPr lang="tr-TR" b="0" i="0" smtClean="0">
                            <a:latin typeface="Cambria Math"/>
                          </a:rPr>
                          <m:t>eren</m:t>
                        </m:r>
                        <m:r>
                          <a:rPr lang="tr-TR" b="0" i="0" smtClean="0">
                            <a:latin typeface="Cambria Math"/>
                          </a:rPr>
                          <m:t> </m:t>
                        </m:r>
                        <m:r>
                          <m:rPr>
                            <m:sty m:val="p"/>
                          </m:rPr>
                          <a:rPr lang="tr-TR" b="0" i="0" smtClean="0">
                            <a:latin typeface="Cambria Math"/>
                          </a:rPr>
                          <m:t>quadratlar</m:t>
                        </m:r>
                        <m:r>
                          <a:rPr lang="tr-TR" b="0" i="0" smtClean="0">
                            <a:latin typeface="Cambria Math"/>
                          </a:rPr>
                          <m:t>ı</m:t>
                        </m:r>
                        <m:r>
                          <m:rPr>
                            <m:sty m:val="p"/>
                          </m:rPr>
                          <a:rPr lang="tr-TR" b="0" i="0" smtClean="0">
                            <a:latin typeface="Cambria Math"/>
                          </a:rPr>
                          <m:t>n</m:t>
                        </m:r>
                        <m:r>
                          <a:rPr lang="tr-TR" b="0" i="0" smtClean="0">
                            <a:latin typeface="Cambria Math"/>
                          </a:rPr>
                          <m:t> </m:t>
                        </m:r>
                        <m:r>
                          <m:rPr>
                            <m:sty m:val="p"/>
                          </m:rPr>
                          <a:rPr lang="tr-TR" b="0" i="0" smtClean="0">
                            <a:latin typeface="Cambria Math"/>
                          </a:rPr>
                          <m:t>say</m:t>
                        </m:r>
                        <m:r>
                          <a:rPr lang="tr-TR" b="0" i="0" smtClean="0">
                            <a:latin typeface="Cambria Math"/>
                          </a:rPr>
                          <m:t>ı</m:t>
                        </m:r>
                        <m:r>
                          <m:rPr>
                            <m:sty m:val="p"/>
                          </m:rPr>
                          <a:rPr lang="tr-TR" b="0" i="0" smtClean="0">
                            <a:latin typeface="Cambria Math"/>
                          </a:rPr>
                          <m:t>s</m:t>
                        </m:r>
                        <m:r>
                          <a:rPr lang="tr-TR" b="0" i="0" smtClean="0">
                            <a:latin typeface="Cambria Math"/>
                          </a:rPr>
                          <m:t>ı</m:t>
                        </m:r>
                      </m:num>
                      <m:den>
                        <m:r>
                          <m:rPr>
                            <m:sty m:val="p"/>
                          </m:rPr>
                          <a:rPr lang="tr-TR" b="0" i="0" smtClean="0">
                            <a:latin typeface="Cambria Math"/>
                          </a:rPr>
                          <m:t>Toplam</m:t>
                        </m:r>
                        <m:r>
                          <a:rPr lang="tr-TR" b="0" i="0" smtClean="0">
                            <a:latin typeface="Cambria Math"/>
                          </a:rPr>
                          <m:t> ö</m:t>
                        </m:r>
                        <m:r>
                          <m:rPr>
                            <m:sty m:val="p"/>
                          </m:rPr>
                          <a:rPr lang="tr-TR" b="0" i="0" smtClean="0">
                            <a:latin typeface="Cambria Math"/>
                          </a:rPr>
                          <m:t>rneklenen</m:t>
                        </m:r>
                        <m:r>
                          <a:rPr lang="tr-TR" b="0" i="0" smtClean="0">
                            <a:latin typeface="Cambria Math"/>
                          </a:rPr>
                          <m:t> </m:t>
                        </m:r>
                        <m:r>
                          <m:rPr>
                            <m:sty m:val="p"/>
                          </m:rPr>
                          <a:rPr lang="tr-TR" b="0" i="0" smtClean="0">
                            <a:latin typeface="Cambria Math"/>
                          </a:rPr>
                          <m:t>quadrat</m:t>
                        </m:r>
                        <m:r>
                          <a:rPr lang="tr-TR" b="0" i="0" smtClean="0">
                            <a:latin typeface="Cambria Math"/>
                          </a:rPr>
                          <m:t> </m:t>
                        </m:r>
                        <m:r>
                          <m:rPr>
                            <m:sty m:val="p"/>
                          </m:rPr>
                          <a:rPr lang="tr-TR" b="0" i="0" smtClean="0">
                            <a:latin typeface="Cambria Math"/>
                          </a:rPr>
                          <m:t>say</m:t>
                        </m:r>
                        <m:r>
                          <a:rPr lang="tr-TR" b="0" i="0" smtClean="0">
                            <a:latin typeface="Cambria Math"/>
                          </a:rPr>
                          <m:t>ı</m:t>
                        </m:r>
                        <m:r>
                          <m:rPr>
                            <m:sty m:val="p"/>
                          </m:rPr>
                          <a:rPr lang="tr-TR" b="0" i="0" smtClean="0">
                            <a:latin typeface="Cambria Math"/>
                          </a:rPr>
                          <m:t>s</m:t>
                        </m:r>
                        <m:r>
                          <a:rPr lang="tr-TR" b="0" i="0" smtClean="0">
                            <a:latin typeface="Cambria Math"/>
                          </a:rPr>
                          <m:t>ı</m:t>
                        </m:r>
                      </m:den>
                    </m:f>
                  </m:oMath>
                </a14:m>
                <a:endParaRPr lang="tr-TR" dirty="0" smtClean="0"/>
              </a:p>
              <a:p>
                <a:pPr marL="0" indent="0">
                  <a:buNone/>
                </a:pPr>
                <a:endParaRPr lang="tr-TR" dirty="0" smtClean="0"/>
              </a:p>
              <a:p>
                <a:pPr marL="0" indent="0">
                  <a:buNone/>
                </a:pPr>
                <a:r>
                  <a:rPr lang="tr-TR" dirty="0" smtClean="0"/>
                  <a:t>Nisbi Frekans (</a:t>
                </a:r>
                <a:r>
                  <a:rPr lang="tr-TR" i="1" dirty="0" err="1" smtClean="0"/>
                  <a:t>RF</a:t>
                </a:r>
                <a:r>
                  <a:rPr lang="tr-TR" i="1" baseline="-25000" dirty="0" err="1" smtClean="0"/>
                  <a:t>i</a:t>
                </a:r>
                <a:r>
                  <a:rPr lang="tr-TR" dirty="0" smtClean="0"/>
                  <a:t>) = </a:t>
                </a:r>
                <a14:m>
                  <m:oMath xmlns:m="http://schemas.openxmlformats.org/officeDocument/2006/math">
                    <m:f>
                      <m:fPr>
                        <m:ctrlPr>
                          <a:rPr lang="tr-TR" i="1" smtClean="0">
                            <a:latin typeface="Cambria Math"/>
                          </a:rPr>
                        </m:ctrlPr>
                      </m:fPr>
                      <m:num>
                        <m:r>
                          <a:rPr lang="tr-TR" b="0" i="1" smtClean="0">
                            <a:latin typeface="Cambria Math"/>
                          </a:rPr>
                          <m:t>𝑖</m:t>
                        </m:r>
                        <m:r>
                          <a:rPr lang="tr-TR" b="0" i="1" smtClean="0">
                            <a:latin typeface="Cambria Math"/>
                          </a:rPr>
                          <m:t> </m:t>
                        </m:r>
                        <m:r>
                          <m:rPr>
                            <m:sty m:val="p"/>
                          </m:rPr>
                          <a:rPr lang="tr-TR" b="0" i="0" smtClean="0">
                            <a:latin typeface="Cambria Math"/>
                          </a:rPr>
                          <m:t>t</m:t>
                        </m:r>
                        <m:r>
                          <a:rPr lang="tr-TR" b="0" i="0" smtClean="0">
                            <a:latin typeface="Cambria Math"/>
                          </a:rPr>
                          <m:t>ü</m:t>
                        </m:r>
                        <m:r>
                          <m:rPr>
                            <m:sty m:val="p"/>
                          </m:rPr>
                          <a:rPr lang="tr-TR" b="0" i="0" smtClean="0">
                            <a:latin typeface="Cambria Math"/>
                          </a:rPr>
                          <m:t>r</m:t>
                        </m:r>
                        <m:r>
                          <a:rPr lang="tr-TR" b="0" i="0" smtClean="0">
                            <a:latin typeface="Cambria Math"/>
                          </a:rPr>
                          <m:t>ü</m:t>
                        </m:r>
                        <m:r>
                          <m:rPr>
                            <m:sty m:val="p"/>
                          </m:rPr>
                          <a:rPr lang="tr-TR" b="0" i="0" smtClean="0">
                            <a:latin typeface="Cambria Math"/>
                          </a:rPr>
                          <m:t>n</m:t>
                        </m:r>
                        <m:r>
                          <a:rPr lang="tr-TR" b="0" i="0" smtClean="0">
                            <a:latin typeface="Cambria Math"/>
                          </a:rPr>
                          <m:t>ü</m:t>
                        </m:r>
                        <m:r>
                          <m:rPr>
                            <m:sty m:val="p"/>
                          </m:rPr>
                          <a:rPr lang="tr-TR" b="0" i="0" smtClean="0">
                            <a:latin typeface="Cambria Math"/>
                          </a:rPr>
                          <m:t>n</m:t>
                        </m:r>
                        <m:r>
                          <a:rPr lang="tr-TR" b="0" i="0" smtClean="0">
                            <a:latin typeface="Cambria Math"/>
                          </a:rPr>
                          <m:t> </m:t>
                        </m:r>
                        <m:r>
                          <m:rPr>
                            <m:sty m:val="p"/>
                          </m:rPr>
                          <a:rPr lang="tr-TR" b="0" i="0" smtClean="0">
                            <a:latin typeface="Cambria Math"/>
                          </a:rPr>
                          <m:t>frekans</m:t>
                        </m:r>
                        <m:r>
                          <a:rPr lang="tr-TR" b="0" i="0" smtClean="0">
                            <a:latin typeface="Cambria Math"/>
                          </a:rPr>
                          <m:t>ı </m:t>
                        </m:r>
                        <m:r>
                          <a:rPr lang="tr-TR" b="0" i="1" smtClean="0">
                            <a:latin typeface="Cambria Math"/>
                          </a:rPr>
                          <m:t>(</m:t>
                        </m:r>
                        <m:r>
                          <a:rPr lang="tr-TR" b="0" i="1" smtClean="0">
                            <a:latin typeface="Cambria Math"/>
                          </a:rPr>
                          <m:t>𝐹𝑖</m:t>
                        </m:r>
                        <m:r>
                          <a:rPr lang="tr-TR" b="0" i="1" smtClean="0">
                            <a:latin typeface="Cambria Math"/>
                          </a:rPr>
                          <m:t>)</m:t>
                        </m:r>
                      </m:num>
                      <m:den>
                        <m:r>
                          <m:rPr>
                            <m:sty m:val="p"/>
                          </m:rPr>
                          <a:rPr lang="tr-TR" b="0" i="0" smtClean="0">
                            <a:latin typeface="Cambria Math"/>
                          </a:rPr>
                          <m:t>Toplam</m:t>
                        </m:r>
                        <m:r>
                          <a:rPr lang="tr-TR" b="0" i="0" smtClean="0">
                            <a:latin typeface="Cambria Math"/>
                          </a:rPr>
                          <m:t> </m:t>
                        </m:r>
                        <m:r>
                          <m:rPr>
                            <m:sty m:val="p"/>
                          </m:rPr>
                          <a:rPr lang="tr-TR" b="0" i="0" smtClean="0">
                            <a:latin typeface="Cambria Math"/>
                          </a:rPr>
                          <m:t>bitki</m:t>
                        </m:r>
                        <m:r>
                          <a:rPr lang="tr-TR" b="0" i="0" smtClean="0">
                            <a:latin typeface="Cambria Math"/>
                          </a:rPr>
                          <m:t> </m:t>
                        </m:r>
                        <m:r>
                          <m:rPr>
                            <m:sty m:val="p"/>
                          </m:rPr>
                          <a:rPr lang="tr-TR" b="0" i="0" smtClean="0">
                            <a:latin typeface="Cambria Math"/>
                          </a:rPr>
                          <m:t>frekans</m:t>
                        </m:r>
                        <m:r>
                          <a:rPr lang="tr-TR" b="0" i="0" smtClean="0">
                            <a:latin typeface="Cambria Math"/>
                          </a:rPr>
                          <m:t>ı</m:t>
                        </m:r>
                      </m:den>
                    </m:f>
                  </m:oMath>
                </a14:m>
                <a:r>
                  <a:rPr lang="tr-TR" dirty="0" smtClean="0"/>
                  <a:t> × 100</a:t>
                </a:r>
              </a:p>
              <a:p>
                <a:pPr marL="0" indent="0">
                  <a:buNone/>
                </a:pPr>
                <a:endParaRPr lang="tr-TR" dirty="0"/>
              </a:p>
              <a:p>
                <a:pPr marL="0" indent="0">
                  <a:buNone/>
                </a:pPr>
                <a:r>
                  <a:rPr lang="tr-TR" dirty="0" smtClean="0"/>
                  <a:t>Önemlilik Değeri (</a:t>
                </a:r>
                <a:r>
                  <a:rPr lang="tr-TR" i="1" dirty="0" smtClean="0"/>
                  <a:t>IV</a:t>
                </a:r>
                <a:r>
                  <a:rPr lang="tr-TR" dirty="0" smtClean="0"/>
                  <a:t>) = </a:t>
                </a:r>
                <a:r>
                  <a:rPr lang="tr-TR" i="1" dirty="0" err="1" smtClean="0"/>
                  <a:t>Rc</a:t>
                </a:r>
                <a:r>
                  <a:rPr lang="tr-TR" i="1" baseline="-25000" dirty="0" err="1" smtClean="0"/>
                  <a:t>i</a:t>
                </a:r>
                <a:r>
                  <a:rPr lang="tr-TR" dirty="0" smtClean="0"/>
                  <a:t>+ </a:t>
                </a:r>
                <a:r>
                  <a:rPr lang="tr-TR" i="1" dirty="0" err="1" smtClean="0"/>
                  <a:t>RD</a:t>
                </a:r>
                <a:r>
                  <a:rPr lang="tr-TR" i="1" baseline="-25000" dirty="0" err="1" smtClean="0"/>
                  <a:t>i</a:t>
                </a:r>
                <a:r>
                  <a:rPr lang="tr-TR" dirty="0" smtClean="0"/>
                  <a:t> + </a:t>
                </a:r>
                <a:r>
                  <a:rPr lang="tr-TR" i="1" dirty="0" err="1" smtClean="0"/>
                  <a:t>RF</a:t>
                </a:r>
                <a:r>
                  <a:rPr lang="tr-TR" i="1" baseline="-25000" dirty="0" err="1" smtClean="0"/>
                  <a:t>i</a:t>
                </a:r>
                <a:endParaRPr lang="tr-TR" i="1" baseline="-25000" dirty="0" smtClean="0"/>
              </a:p>
              <a:p>
                <a:pPr marL="0" indent="0">
                  <a:buNone/>
                </a:pPr>
                <a:endParaRPr lang="tr-TR" i="1" baseline="-25000" dirty="0"/>
              </a:p>
              <a:p>
                <a:pPr marL="0" indent="0">
                  <a:buNone/>
                </a:pPr>
                <a:r>
                  <a:rPr lang="tr-TR" i="1" dirty="0" smtClean="0">
                    <a:solidFill>
                      <a:srgbClr val="FF0000"/>
                    </a:solidFill>
                  </a:rPr>
                  <a:t>IV ; 0-300 arasında değişir.</a:t>
                </a:r>
                <a:endParaRPr lang="tr-TR" dirty="0">
                  <a:solidFill>
                    <a:srgbClr val="FF0000"/>
                  </a:solidFill>
                </a:endParaRPr>
              </a:p>
              <a:p>
                <a:pPr marL="0" indent="0">
                  <a:buNone/>
                </a:pPr>
                <a:endParaRPr lang="tr-TR" dirty="0" smtClean="0"/>
              </a:p>
              <a:p>
                <a:pPr marL="0" indent="0">
                  <a:buNone/>
                </a:pPr>
                <a:endParaRPr lang="tr-TR"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blipFill rotWithShape="1">
                <a:blip r:embed="rId2"/>
                <a:stretch>
                  <a:fillRect l="-1852" t="-135"/>
                </a:stretch>
              </a:blipFill>
            </p:spPr>
            <p:txBody>
              <a:bodyPr/>
              <a:lstStyle/>
              <a:p>
                <a:r>
                  <a:rPr lang="tr-TR">
                    <a:noFill/>
                  </a:rPr>
                  <a:t> </a:t>
                </a:r>
              </a:p>
            </p:txBody>
          </p:sp>
        </mc:Fallback>
      </mc:AlternateContent>
      <p:sp>
        <p:nvSpPr>
          <p:cNvPr id="4" name="Slayt Numarası Yer Tutucusu 3"/>
          <p:cNvSpPr>
            <a:spLocks noGrp="1"/>
          </p:cNvSpPr>
          <p:nvPr>
            <p:ph type="sldNum" sz="quarter" idx="12"/>
          </p:nvPr>
        </p:nvSpPr>
        <p:spPr/>
        <p:txBody>
          <a:bodyPr/>
          <a:lstStyle/>
          <a:p>
            <a:fld id="{2D142032-A06B-444D-9B04-407F74796A33}" type="slidenum">
              <a:rPr lang="tr-TR" smtClean="0"/>
              <a:pPr/>
              <a:t>106</a:t>
            </a:fld>
            <a:endParaRPr lang="tr-TR"/>
          </a:p>
        </p:txBody>
      </p:sp>
    </p:spTree>
    <p:extLst>
      <p:ext uri="{BB962C8B-B14F-4D97-AF65-F5344CB8AC3E}">
        <p14:creationId xmlns:p14="http://schemas.microsoft.com/office/powerpoint/2010/main" val="1516218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800" b="1" i="1" dirty="0" smtClean="0">
                <a:solidFill>
                  <a:srgbClr val="FF0000"/>
                </a:solidFill>
              </a:rPr>
              <a:t>Örnek:</a:t>
            </a:r>
            <a:r>
              <a:rPr lang="tr-TR" sz="2800" dirty="0" smtClean="0"/>
              <a:t> </a:t>
            </a:r>
            <a:r>
              <a:rPr lang="tr-TR" sz="2800" dirty="0" err="1" smtClean="0"/>
              <a:t>Quadrat</a:t>
            </a:r>
            <a:r>
              <a:rPr lang="tr-TR" sz="2800" dirty="0" smtClean="0"/>
              <a:t> büyüklüğü = 0.1 m²; </a:t>
            </a:r>
            <a:r>
              <a:rPr lang="tr-TR" sz="2800" dirty="0" err="1"/>
              <a:t>Q</a:t>
            </a:r>
            <a:r>
              <a:rPr lang="tr-TR" sz="2800" dirty="0" err="1" smtClean="0"/>
              <a:t>uadrat</a:t>
            </a:r>
            <a:r>
              <a:rPr lang="tr-TR" sz="2800" dirty="0" smtClean="0"/>
              <a:t> sayısı = 50; Örneklenen Alan = 5  m²</a:t>
            </a:r>
            <a:endParaRPr lang="tr-TR" sz="28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925680270"/>
              </p:ext>
            </p:extLst>
          </p:nvPr>
        </p:nvGraphicFramePr>
        <p:xfrm>
          <a:off x="539552" y="2060848"/>
          <a:ext cx="8229600" cy="3708400"/>
        </p:xfrm>
        <a:graphic>
          <a:graphicData uri="http://schemas.openxmlformats.org/drawingml/2006/table">
            <a:tbl>
              <a:tblPr firstRow="1" bandRow="1">
                <a:tableStyleId>{5C22544A-7EE6-4342-B048-85BDC9FD1C3A}</a:tableStyleId>
              </a:tblPr>
              <a:tblGrid>
                <a:gridCol w="1018456"/>
                <a:gridCol w="1368152"/>
                <a:gridCol w="1080120"/>
                <a:gridCol w="4762872"/>
              </a:tblGrid>
              <a:tr h="370840">
                <a:tc>
                  <a:txBody>
                    <a:bodyPr/>
                    <a:lstStyle/>
                    <a:p>
                      <a:r>
                        <a:rPr lang="tr-TR" dirty="0" smtClean="0"/>
                        <a:t>TÜRLER</a:t>
                      </a:r>
                      <a:endParaRPr lang="tr-TR" dirty="0"/>
                    </a:p>
                  </a:txBody>
                  <a:tcPr/>
                </a:tc>
                <a:tc>
                  <a:txBody>
                    <a:bodyPr/>
                    <a:lstStyle/>
                    <a:p>
                      <a:r>
                        <a:rPr lang="tr-TR" dirty="0" smtClean="0"/>
                        <a:t>BİREY SAYISI</a:t>
                      </a:r>
                      <a:endParaRPr lang="tr-TR" dirty="0"/>
                    </a:p>
                  </a:txBody>
                  <a:tcPr/>
                </a:tc>
                <a:tc>
                  <a:txBody>
                    <a:bodyPr/>
                    <a:lstStyle/>
                    <a:p>
                      <a:r>
                        <a:rPr lang="tr-TR" dirty="0" smtClean="0"/>
                        <a:t>% ÖRTÜŞ</a:t>
                      </a:r>
                      <a:endParaRPr lang="tr-TR" dirty="0"/>
                    </a:p>
                  </a:txBody>
                  <a:tcPr/>
                </a:tc>
                <a:tc>
                  <a:txBody>
                    <a:bodyPr/>
                    <a:lstStyle/>
                    <a:p>
                      <a:r>
                        <a:rPr lang="tr-TR" dirty="0" smtClean="0"/>
                        <a:t>BİREYLERİN BULUNDUĞU QUADRAT SAYISI</a:t>
                      </a:r>
                      <a:endParaRPr lang="tr-TR" dirty="0"/>
                    </a:p>
                  </a:txBody>
                  <a:tcPr/>
                </a:tc>
              </a:tr>
              <a:tr h="370840">
                <a:tc>
                  <a:txBody>
                    <a:bodyPr/>
                    <a:lstStyle/>
                    <a:p>
                      <a:pPr algn="ctr"/>
                      <a:r>
                        <a:rPr lang="tr-TR" dirty="0" smtClean="0"/>
                        <a:t>A</a:t>
                      </a:r>
                      <a:endParaRPr lang="tr-TR" dirty="0"/>
                    </a:p>
                  </a:txBody>
                  <a:tcPr/>
                </a:tc>
                <a:tc>
                  <a:txBody>
                    <a:bodyPr/>
                    <a:lstStyle/>
                    <a:p>
                      <a:pPr algn="ctr"/>
                      <a:r>
                        <a:rPr lang="tr-TR" dirty="0" smtClean="0"/>
                        <a:t>139</a:t>
                      </a:r>
                      <a:endParaRPr lang="tr-TR" dirty="0"/>
                    </a:p>
                  </a:txBody>
                  <a:tcPr/>
                </a:tc>
                <a:tc>
                  <a:txBody>
                    <a:bodyPr/>
                    <a:lstStyle/>
                    <a:p>
                      <a:pPr algn="ctr"/>
                      <a:r>
                        <a:rPr lang="tr-TR" dirty="0" smtClean="0"/>
                        <a:t>15.5</a:t>
                      </a:r>
                      <a:endParaRPr lang="tr-TR" dirty="0"/>
                    </a:p>
                  </a:txBody>
                  <a:tcPr/>
                </a:tc>
                <a:tc>
                  <a:txBody>
                    <a:bodyPr/>
                    <a:lstStyle/>
                    <a:p>
                      <a:pPr algn="ctr"/>
                      <a:r>
                        <a:rPr lang="tr-TR" dirty="0" smtClean="0"/>
                        <a:t>31</a:t>
                      </a:r>
                      <a:endParaRPr lang="tr-TR" dirty="0"/>
                    </a:p>
                  </a:txBody>
                  <a:tcPr/>
                </a:tc>
              </a:tr>
              <a:tr h="370840">
                <a:tc>
                  <a:txBody>
                    <a:bodyPr/>
                    <a:lstStyle/>
                    <a:p>
                      <a:pPr algn="ctr"/>
                      <a:r>
                        <a:rPr lang="tr-TR" dirty="0" smtClean="0"/>
                        <a:t>B</a:t>
                      </a:r>
                      <a:endParaRPr lang="tr-TR" dirty="0"/>
                    </a:p>
                  </a:txBody>
                  <a:tcPr/>
                </a:tc>
                <a:tc>
                  <a:txBody>
                    <a:bodyPr/>
                    <a:lstStyle/>
                    <a:p>
                      <a:pPr algn="ctr"/>
                      <a:r>
                        <a:rPr lang="tr-TR" dirty="0" smtClean="0"/>
                        <a:t>78</a:t>
                      </a:r>
                      <a:endParaRPr lang="tr-TR" dirty="0"/>
                    </a:p>
                  </a:txBody>
                  <a:tcPr/>
                </a:tc>
                <a:tc>
                  <a:txBody>
                    <a:bodyPr/>
                    <a:lstStyle/>
                    <a:p>
                      <a:pPr algn="ctr"/>
                      <a:r>
                        <a:rPr lang="tr-TR" dirty="0" smtClean="0"/>
                        <a:t>10.1</a:t>
                      </a:r>
                      <a:endParaRPr lang="tr-TR" dirty="0"/>
                    </a:p>
                  </a:txBody>
                  <a:tcPr/>
                </a:tc>
                <a:tc>
                  <a:txBody>
                    <a:bodyPr/>
                    <a:lstStyle/>
                    <a:p>
                      <a:pPr algn="ctr"/>
                      <a:r>
                        <a:rPr lang="tr-TR" dirty="0" smtClean="0"/>
                        <a:t>21</a:t>
                      </a:r>
                      <a:endParaRPr lang="tr-TR" dirty="0"/>
                    </a:p>
                  </a:txBody>
                  <a:tcPr/>
                </a:tc>
              </a:tr>
              <a:tr h="370840">
                <a:tc>
                  <a:txBody>
                    <a:bodyPr/>
                    <a:lstStyle/>
                    <a:p>
                      <a:pPr algn="ctr"/>
                      <a:r>
                        <a:rPr lang="tr-TR" dirty="0" smtClean="0"/>
                        <a:t>C</a:t>
                      </a:r>
                      <a:endParaRPr lang="tr-TR" dirty="0"/>
                    </a:p>
                  </a:txBody>
                  <a:tcPr/>
                </a:tc>
                <a:tc>
                  <a:txBody>
                    <a:bodyPr/>
                    <a:lstStyle/>
                    <a:p>
                      <a:pPr algn="ctr"/>
                      <a:r>
                        <a:rPr lang="tr-TR" dirty="0" smtClean="0"/>
                        <a:t>55</a:t>
                      </a:r>
                      <a:endParaRPr lang="tr-TR" dirty="0"/>
                    </a:p>
                  </a:txBody>
                  <a:tcPr/>
                </a:tc>
                <a:tc>
                  <a:txBody>
                    <a:bodyPr/>
                    <a:lstStyle/>
                    <a:p>
                      <a:pPr algn="ctr"/>
                      <a:r>
                        <a:rPr lang="tr-TR" dirty="0" smtClean="0"/>
                        <a:t>4.3</a:t>
                      </a:r>
                      <a:endParaRPr lang="tr-TR" dirty="0"/>
                    </a:p>
                  </a:txBody>
                  <a:tcPr/>
                </a:tc>
                <a:tc>
                  <a:txBody>
                    <a:bodyPr/>
                    <a:lstStyle/>
                    <a:p>
                      <a:pPr algn="ctr"/>
                      <a:r>
                        <a:rPr lang="tr-TR" dirty="0" smtClean="0"/>
                        <a:t>15</a:t>
                      </a:r>
                      <a:endParaRPr lang="tr-TR" dirty="0"/>
                    </a:p>
                  </a:txBody>
                  <a:tcPr/>
                </a:tc>
              </a:tr>
              <a:tr h="370840">
                <a:tc>
                  <a:txBody>
                    <a:bodyPr/>
                    <a:lstStyle/>
                    <a:p>
                      <a:pPr algn="ctr"/>
                      <a:r>
                        <a:rPr lang="tr-TR" dirty="0" smtClean="0"/>
                        <a:t>D</a:t>
                      </a:r>
                      <a:endParaRPr lang="tr-TR" dirty="0"/>
                    </a:p>
                  </a:txBody>
                  <a:tcPr/>
                </a:tc>
                <a:tc>
                  <a:txBody>
                    <a:bodyPr/>
                    <a:lstStyle/>
                    <a:p>
                      <a:pPr algn="ctr"/>
                      <a:r>
                        <a:rPr lang="tr-TR" dirty="0" smtClean="0"/>
                        <a:t>3</a:t>
                      </a:r>
                      <a:endParaRPr lang="tr-TR" dirty="0"/>
                    </a:p>
                  </a:txBody>
                  <a:tcPr/>
                </a:tc>
                <a:tc>
                  <a:txBody>
                    <a:bodyPr/>
                    <a:lstStyle/>
                    <a:p>
                      <a:pPr algn="ctr"/>
                      <a:r>
                        <a:rPr lang="tr-TR" dirty="0" smtClean="0"/>
                        <a:t>1.0</a:t>
                      </a:r>
                      <a:endParaRPr lang="tr-TR" dirty="0"/>
                    </a:p>
                  </a:txBody>
                  <a:tcPr/>
                </a:tc>
                <a:tc>
                  <a:txBody>
                    <a:bodyPr/>
                    <a:lstStyle/>
                    <a:p>
                      <a:pPr algn="ctr"/>
                      <a:r>
                        <a:rPr lang="tr-TR" dirty="0" smtClean="0"/>
                        <a:t>2</a:t>
                      </a:r>
                      <a:endParaRPr lang="tr-TR" dirty="0"/>
                    </a:p>
                  </a:txBody>
                  <a:tcPr/>
                </a:tc>
              </a:tr>
              <a:tr h="370840">
                <a:tc>
                  <a:txBody>
                    <a:bodyPr/>
                    <a:lstStyle/>
                    <a:p>
                      <a:pPr algn="ctr"/>
                      <a:r>
                        <a:rPr lang="tr-TR" dirty="0" smtClean="0"/>
                        <a:t>E</a:t>
                      </a:r>
                      <a:endParaRPr lang="tr-TR" dirty="0"/>
                    </a:p>
                  </a:txBody>
                  <a:tcPr/>
                </a:tc>
                <a:tc>
                  <a:txBody>
                    <a:bodyPr/>
                    <a:lstStyle/>
                    <a:p>
                      <a:pPr algn="ctr"/>
                      <a:r>
                        <a:rPr lang="tr-TR" dirty="0" smtClean="0"/>
                        <a:t>3</a:t>
                      </a:r>
                      <a:endParaRPr lang="tr-TR" dirty="0"/>
                    </a:p>
                  </a:txBody>
                  <a:tcPr/>
                </a:tc>
                <a:tc>
                  <a:txBody>
                    <a:bodyPr/>
                    <a:lstStyle/>
                    <a:p>
                      <a:pPr algn="ctr"/>
                      <a:r>
                        <a:rPr lang="tr-TR" dirty="0" smtClean="0"/>
                        <a:t>0.6</a:t>
                      </a:r>
                      <a:endParaRPr lang="tr-TR" dirty="0"/>
                    </a:p>
                  </a:txBody>
                  <a:tcPr/>
                </a:tc>
                <a:tc>
                  <a:txBody>
                    <a:bodyPr/>
                    <a:lstStyle/>
                    <a:p>
                      <a:pPr algn="ctr"/>
                      <a:r>
                        <a:rPr lang="tr-TR" dirty="0" smtClean="0"/>
                        <a:t>3</a:t>
                      </a:r>
                      <a:endParaRPr lang="tr-TR" dirty="0"/>
                    </a:p>
                  </a:txBody>
                  <a:tcPr/>
                </a:tc>
              </a:tr>
              <a:tr h="370840">
                <a:tc>
                  <a:txBody>
                    <a:bodyPr/>
                    <a:lstStyle/>
                    <a:p>
                      <a:pPr algn="ctr"/>
                      <a:r>
                        <a:rPr lang="tr-TR" dirty="0" smtClean="0"/>
                        <a:t>F</a:t>
                      </a:r>
                      <a:endParaRPr lang="tr-TR" dirty="0"/>
                    </a:p>
                  </a:txBody>
                  <a:tcPr/>
                </a:tc>
                <a:tc>
                  <a:txBody>
                    <a:bodyPr/>
                    <a:lstStyle/>
                    <a:p>
                      <a:pPr algn="ctr"/>
                      <a:r>
                        <a:rPr lang="tr-TR" dirty="0" smtClean="0"/>
                        <a:t>1</a:t>
                      </a:r>
                      <a:endParaRPr lang="tr-TR" dirty="0"/>
                    </a:p>
                  </a:txBody>
                  <a:tcPr/>
                </a:tc>
                <a:tc>
                  <a:txBody>
                    <a:bodyPr/>
                    <a:lstStyle/>
                    <a:p>
                      <a:pPr algn="ctr"/>
                      <a:r>
                        <a:rPr lang="tr-TR" dirty="0" smtClean="0"/>
                        <a:t>0.2</a:t>
                      </a:r>
                      <a:endParaRPr lang="tr-TR" dirty="0"/>
                    </a:p>
                  </a:txBody>
                  <a:tcPr/>
                </a:tc>
                <a:tc>
                  <a:txBody>
                    <a:bodyPr/>
                    <a:lstStyle/>
                    <a:p>
                      <a:pPr algn="ctr"/>
                      <a:r>
                        <a:rPr lang="tr-TR" dirty="0" smtClean="0"/>
                        <a:t>1</a:t>
                      </a:r>
                      <a:endParaRPr lang="tr-TR" dirty="0"/>
                    </a:p>
                  </a:txBody>
                  <a:tcPr/>
                </a:tc>
              </a:tr>
              <a:tr h="370840">
                <a:tc>
                  <a:txBody>
                    <a:bodyPr/>
                    <a:lstStyle/>
                    <a:p>
                      <a:pPr algn="ctr"/>
                      <a:r>
                        <a:rPr lang="tr-TR" dirty="0" smtClean="0"/>
                        <a:t>G</a:t>
                      </a:r>
                      <a:endParaRPr lang="tr-TR" dirty="0"/>
                    </a:p>
                  </a:txBody>
                  <a:tcPr/>
                </a:tc>
                <a:tc>
                  <a:txBody>
                    <a:bodyPr/>
                    <a:lstStyle/>
                    <a:p>
                      <a:pPr algn="ctr"/>
                      <a:r>
                        <a:rPr lang="tr-TR" dirty="0" smtClean="0"/>
                        <a:t>1</a:t>
                      </a:r>
                      <a:endParaRPr lang="tr-TR" dirty="0"/>
                    </a:p>
                  </a:txBody>
                  <a:tcPr/>
                </a:tc>
                <a:tc>
                  <a:txBody>
                    <a:bodyPr/>
                    <a:lstStyle/>
                    <a:p>
                      <a:pPr algn="ctr"/>
                      <a:r>
                        <a:rPr lang="tr-TR" dirty="0" smtClean="0"/>
                        <a:t>0.2</a:t>
                      </a:r>
                      <a:endParaRPr lang="tr-TR" dirty="0"/>
                    </a:p>
                  </a:txBody>
                  <a:tcPr/>
                </a:tc>
                <a:tc>
                  <a:txBody>
                    <a:bodyPr/>
                    <a:lstStyle/>
                    <a:p>
                      <a:pPr algn="ctr"/>
                      <a:r>
                        <a:rPr lang="tr-TR" dirty="0" smtClean="0"/>
                        <a:t>1</a:t>
                      </a:r>
                      <a:endParaRPr lang="tr-TR" dirty="0"/>
                    </a:p>
                  </a:txBody>
                  <a:tcPr/>
                </a:tc>
              </a:tr>
              <a:tr h="370840">
                <a:tc>
                  <a:txBody>
                    <a:bodyPr/>
                    <a:lstStyle/>
                    <a:p>
                      <a:pPr algn="ctr"/>
                      <a:r>
                        <a:rPr lang="tr-TR" dirty="0" smtClean="0"/>
                        <a:t>H</a:t>
                      </a:r>
                      <a:endParaRPr lang="tr-TR" dirty="0"/>
                    </a:p>
                  </a:txBody>
                  <a:tcPr/>
                </a:tc>
                <a:tc>
                  <a:txBody>
                    <a:bodyPr/>
                    <a:lstStyle/>
                    <a:p>
                      <a:pPr algn="ctr"/>
                      <a:r>
                        <a:rPr lang="tr-TR" dirty="0" smtClean="0"/>
                        <a:t>1</a:t>
                      </a:r>
                      <a:endParaRPr lang="tr-TR" dirty="0"/>
                    </a:p>
                  </a:txBody>
                  <a:tcPr/>
                </a:tc>
                <a:tc>
                  <a:txBody>
                    <a:bodyPr/>
                    <a:lstStyle/>
                    <a:p>
                      <a:pPr algn="ctr"/>
                      <a:r>
                        <a:rPr lang="tr-TR" dirty="0" smtClean="0"/>
                        <a:t>0.1</a:t>
                      </a:r>
                      <a:endParaRPr lang="tr-TR" dirty="0"/>
                    </a:p>
                  </a:txBody>
                  <a:tcPr/>
                </a:tc>
                <a:tc>
                  <a:txBody>
                    <a:bodyPr/>
                    <a:lstStyle/>
                    <a:p>
                      <a:pPr algn="ctr"/>
                      <a:r>
                        <a:rPr lang="tr-TR" dirty="0" smtClean="0"/>
                        <a:t>1</a:t>
                      </a:r>
                      <a:endParaRPr lang="tr-TR" dirty="0"/>
                    </a:p>
                  </a:txBody>
                  <a:tcPr/>
                </a:tc>
              </a:tr>
              <a:tr h="370840">
                <a:tc>
                  <a:txBody>
                    <a:bodyPr/>
                    <a:lstStyle/>
                    <a:p>
                      <a:pPr algn="ctr"/>
                      <a:r>
                        <a:rPr lang="tr-TR" b="1" dirty="0" smtClean="0"/>
                        <a:t>TOPLAM</a:t>
                      </a:r>
                      <a:endParaRPr lang="tr-TR" b="1" dirty="0"/>
                    </a:p>
                  </a:txBody>
                  <a:tcPr/>
                </a:tc>
                <a:tc>
                  <a:txBody>
                    <a:bodyPr/>
                    <a:lstStyle/>
                    <a:p>
                      <a:pPr algn="ctr"/>
                      <a:r>
                        <a:rPr lang="tr-TR" b="1" dirty="0" smtClean="0"/>
                        <a:t>281</a:t>
                      </a:r>
                      <a:endParaRPr lang="tr-TR" b="1" dirty="0"/>
                    </a:p>
                  </a:txBody>
                  <a:tcPr/>
                </a:tc>
                <a:tc>
                  <a:txBody>
                    <a:bodyPr/>
                    <a:lstStyle/>
                    <a:p>
                      <a:pPr algn="ctr"/>
                      <a:r>
                        <a:rPr lang="tr-TR" b="1" dirty="0" smtClean="0"/>
                        <a:t>32.0</a:t>
                      </a:r>
                      <a:endParaRPr lang="tr-TR" b="1" dirty="0"/>
                    </a:p>
                  </a:txBody>
                  <a:tcPr/>
                </a:tc>
                <a:tc>
                  <a:txBody>
                    <a:bodyPr/>
                    <a:lstStyle/>
                    <a:p>
                      <a:pPr algn="ctr"/>
                      <a:r>
                        <a:rPr lang="tr-TR" b="1" dirty="0" smtClean="0"/>
                        <a:t>75</a:t>
                      </a:r>
                      <a:endParaRPr lang="tr-TR" b="1" dirty="0"/>
                    </a:p>
                  </a:txBody>
                  <a:tcPr/>
                </a:tc>
              </a:tr>
            </a:tbl>
          </a:graphicData>
        </a:graphic>
      </p:graphicFrame>
      <p:sp>
        <p:nvSpPr>
          <p:cNvPr id="3" name="Slayt Numarası Yer Tutucusu 2"/>
          <p:cNvSpPr>
            <a:spLocks noGrp="1"/>
          </p:cNvSpPr>
          <p:nvPr>
            <p:ph type="sldNum" sz="quarter" idx="12"/>
          </p:nvPr>
        </p:nvSpPr>
        <p:spPr/>
        <p:txBody>
          <a:bodyPr/>
          <a:lstStyle/>
          <a:p>
            <a:fld id="{2D142032-A06B-444D-9B04-407F74796A33}" type="slidenum">
              <a:rPr lang="tr-TR" smtClean="0"/>
              <a:pPr/>
              <a:t>107</a:t>
            </a:fld>
            <a:endParaRPr lang="tr-TR"/>
          </a:p>
        </p:txBody>
      </p:sp>
    </p:spTree>
    <p:extLst>
      <p:ext uri="{BB962C8B-B14F-4D97-AF65-F5344CB8AC3E}">
        <p14:creationId xmlns:p14="http://schemas.microsoft.com/office/powerpoint/2010/main" val="23258375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Hesaplamalar</a:t>
            </a:r>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p:txBody>
              <a:bodyPr>
                <a:normAutofit/>
              </a:bodyPr>
              <a:lstStyle/>
              <a:p>
                <a:pPr marL="0" indent="0">
                  <a:buNone/>
                </a:pPr>
                <a:r>
                  <a:rPr lang="tr-TR" sz="2800" dirty="0" smtClean="0"/>
                  <a:t>Toplam Yoğunluk = </a:t>
                </a:r>
                <a14:m>
                  <m:oMath xmlns:m="http://schemas.openxmlformats.org/officeDocument/2006/math">
                    <m:f>
                      <m:fPr>
                        <m:type m:val="lin"/>
                        <m:ctrlPr>
                          <a:rPr lang="tr-TR" sz="2800" i="1" smtClean="0">
                            <a:latin typeface="Cambria Math"/>
                          </a:rPr>
                        </m:ctrlPr>
                      </m:fPr>
                      <m:num>
                        <m:r>
                          <a:rPr lang="tr-TR" sz="2800" b="0" i="1" smtClean="0">
                            <a:latin typeface="Cambria Math"/>
                          </a:rPr>
                          <m:t>281</m:t>
                        </m:r>
                      </m:num>
                      <m:den>
                        <m:r>
                          <a:rPr lang="tr-TR" sz="2800" b="0" i="1" smtClean="0">
                            <a:latin typeface="Cambria Math"/>
                          </a:rPr>
                          <m:t>5=56.2 </m:t>
                        </m:r>
                        <m:r>
                          <a:rPr lang="tr-TR" sz="2800" b="0" i="1" smtClean="0">
                            <a:latin typeface="Cambria Math"/>
                          </a:rPr>
                          <m:t>𝑏𝑖𝑡𝑘𝑖</m:t>
                        </m:r>
                        <m:r>
                          <a:rPr lang="tr-TR" sz="2800" b="0" i="1" smtClean="0">
                            <a:latin typeface="Cambria Math"/>
                          </a:rPr>
                          <m:t>/</m:t>
                        </m:r>
                        <m:r>
                          <a:rPr lang="tr-TR" sz="2800" b="0" i="1" smtClean="0">
                            <a:latin typeface="Cambria Math"/>
                          </a:rPr>
                          <m:t>𝑚</m:t>
                        </m:r>
                        <m:r>
                          <a:rPr lang="tr-TR" sz="2800" b="0" i="1" smtClean="0">
                            <a:latin typeface="Cambria Math"/>
                          </a:rPr>
                          <m:t>²</m:t>
                        </m:r>
                      </m:den>
                    </m:f>
                  </m:oMath>
                </a14:m>
                <a:endParaRPr lang="tr-TR" sz="2800" dirty="0" smtClean="0"/>
              </a:p>
              <a:p>
                <a:pPr marL="0" indent="0">
                  <a:buNone/>
                </a:pPr>
                <a:r>
                  <a:rPr lang="tr-TR" sz="2800" dirty="0" smtClean="0"/>
                  <a:t>Toplam Örtüş = %32.0</a:t>
                </a:r>
              </a:p>
              <a:p>
                <a:pPr marL="0" indent="0">
                  <a:buNone/>
                </a:pPr>
                <a:r>
                  <a:rPr lang="tr-TR" sz="2800" dirty="0" smtClean="0"/>
                  <a:t>Toplam Frekans = </a:t>
                </a:r>
                <a14:m>
                  <m:oMath xmlns:m="http://schemas.openxmlformats.org/officeDocument/2006/math">
                    <m:f>
                      <m:fPr>
                        <m:type m:val="lin"/>
                        <m:ctrlPr>
                          <a:rPr lang="tr-TR" sz="2800" i="1" smtClean="0">
                            <a:latin typeface="Cambria Math"/>
                          </a:rPr>
                        </m:ctrlPr>
                      </m:fPr>
                      <m:num>
                        <m:r>
                          <a:rPr lang="tr-TR" sz="2800" b="0" i="1" smtClean="0">
                            <a:latin typeface="Cambria Math"/>
                          </a:rPr>
                          <m:t>75</m:t>
                        </m:r>
                      </m:num>
                      <m:den>
                        <m:r>
                          <a:rPr lang="tr-TR" sz="2800" b="0" i="1" smtClean="0">
                            <a:latin typeface="Cambria Math"/>
                          </a:rPr>
                          <m:t>50=1.5 </m:t>
                        </m:r>
                        <m:r>
                          <a:rPr lang="tr-TR" sz="2800" b="0" i="1" smtClean="0">
                            <a:latin typeface="Cambria Math"/>
                          </a:rPr>
                          <m:t>𝑏𝑖𝑡𝑘𝑖</m:t>
                        </m:r>
                        <m:r>
                          <a:rPr lang="tr-TR" sz="2800" b="0" i="1" smtClean="0">
                            <a:latin typeface="Cambria Math"/>
                          </a:rPr>
                          <m:t> </m:t>
                        </m:r>
                        <m:r>
                          <a:rPr lang="tr-TR" sz="2800" b="0" i="1" smtClean="0">
                            <a:latin typeface="Cambria Math"/>
                          </a:rPr>
                          <m:t>𝑡</m:t>
                        </m:r>
                        <m:r>
                          <a:rPr lang="tr-TR" sz="2800" b="0" i="1" smtClean="0">
                            <a:latin typeface="Cambria Math"/>
                          </a:rPr>
                          <m:t>ü</m:t>
                        </m:r>
                        <m:r>
                          <a:rPr lang="tr-TR" sz="2800" b="0" i="1" smtClean="0">
                            <a:latin typeface="Cambria Math"/>
                          </a:rPr>
                          <m:t>𝑟</m:t>
                        </m:r>
                        <m:r>
                          <a:rPr lang="tr-TR" sz="2800" b="0" i="1" smtClean="0">
                            <a:latin typeface="Cambria Math"/>
                          </a:rPr>
                          <m:t>ü/</m:t>
                        </m:r>
                        <m:r>
                          <a:rPr lang="tr-TR" sz="2800" b="0" i="1" smtClean="0">
                            <a:latin typeface="Cambria Math"/>
                          </a:rPr>
                          <m:t>𝑞𝑢𝑎𝑑𝑟𝑎𝑡</m:t>
                        </m:r>
                      </m:den>
                    </m:f>
                  </m:oMath>
                </a14:m>
                <a:endParaRPr lang="tr-TR" sz="2800" dirty="0" smtClean="0"/>
              </a:p>
              <a:p>
                <a:pPr marL="0" indent="0">
                  <a:buNone/>
                </a:pPr>
                <a:endParaRPr lang="tr-TR" sz="2800" i="1" dirty="0" smtClean="0"/>
              </a:p>
              <a:p>
                <a:pPr marL="0" indent="0">
                  <a:buNone/>
                </a:pPr>
                <a:r>
                  <a:rPr lang="tr-TR" sz="2800" b="1" i="1" u="sng" dirty="0" smtClean="0"/>
                  <a:t>A </a:t>
                </a:r>
                <a:r>
                  <a:rPr lang="tr-TR" sz="2800" b="1" u="sng" dirty="0" smtClean="0"/>
                  <a:t>türü için hesaplamalar;</a:t>
                </a:r>
              </a:p>
              <a:p>
                <a:pPr marL="0" indent="0">
                  <a:buNone/>
                </a:pPr>
                <a:endParaRPr lang="tr-TR" sz="2800" i="1" dirty="0"/>
              </a:p>
              <a:p>
                <a:pPr marL="0" indent="0">
                  <a:buNone/>
                </a:pPr>
                <a:endParaRPr lang="tr-TR" sz="2800"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blipFill rotWithShape="1">
                <a:blip r:embed="rId2"/>
                <a:stretch>
                  <a:fillRect l="-1481" t="-121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graphicFrame>
            <p:nvGraphicFramePr>
              <p:cNvPr id="4" name="Tablo 3"/>
              <p:cNvGraphicFramePr>
                <a:graphicFrameLocks noGrp="1"/>
              </p:cNvGraphicFramePr>
              <p:nvPr>
                <p:extLst>
                  <p:ext uri="{D42A27DB-BD31-4B8C-83A1-F6EECF244321}">
                    <p14:modId xmlns:p14="http://schemas.microsoft.com/office/powerpoint/2010/main" val="2798596150"/>
                  </p:ext>
                </p:extLst>
              </p:nvPr>
            </p:nvGraphicFramePr>
            <p:xfrm>
              <a:off x="395536" y="4221088"/>
              <a:ext cx="8352928" cy="1752600"/>
            </p:xfrm>
            <a:graphic>
              <a:graphicData uri="http://schemas.openxmlformats.org/drawingml/2006/table">
                <a:tbl>
                  <a:tblPr firstRow="1" bandRow="1">
                    <a:tableStyleId>{5C22544A-7EE6-4342-B048-85BDC9FD1C3A}</a:tableStyleId>
                  </a:tblPr>
                  <a:tblGrid>
                    <a:gridCol w="3960440"/>
                    <a:gridCol w="4392488"/>
                  </a:tblGrid>
                  <a:tr h="370840">
                    <a:tc>
                      <a:txBody>
                        <a:bodyPr/>
                        <a:lstStyle/>
                        <a:p>
                          <a:r>
                            <a:rPr lang="tr-TR" b="1" dirty="0" smtClean="0">
                              <a:solidFill>
                                <a:schemeClr val="tx1"/>
                              </a:solidFill>
                            </a:rPr>
                            <a:t>Ortalama örtüş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𝟏𝟓</m:t>
                                  </m:r>
                                  <m:r>
                                    <a:rPr lang="tr-TR" b="1" i="1" smtClean="0">
                                      <a:solidFill>
                                        <a:schemeClr val="tx1"/>
                                      </a:solidFill>
                                      <a:latin typeface="Cambria Math"/>
                                    </a:rPr>
                                    <m:t>.</m:t>
                                  </m:r>
                                  <m:r>
                                    <a:rPr lang="tr-TR" b="1" i="1" smtClean="0">
                                      <a:solidFill>
                                        <a:schemeClr val="tx1"/>
                                      </a:solidFill>
                                      <a:latin typeface="Cambria Math"/>
                                    </a:rPr>
                                    <m:t>𝟓</m:t>
                                  </m:r>
                                </m:num>
                                <m:den>
                                  <m:r>
                                    <a:rPr lang="tr-TR" b="1" i="1" smtClean="0">
                                      <a:solidFill>
                                        <a:schemeClr val="tx1"/>
                                      </a:solidFill>
                                      <a:latin typeface="Cambria Math"/>
                                    </a:rPr>
                                    <m:t>𝟓𝟎</m:t>
                                  </m:r>
                                  <m:r>
                                    <a:rPr lang="tr-TR" b="1" i="1" smtClean="0">
                                      <a:solidFill>
                                        <a:schemeClr val="tx1"/>
                                      </a:solidFill>
                                      <a:latin typeface="Cambria Math"/>
                                    </a:rPr>
                                    <m:t>=%</m:t>
                                  </m:r>
                                  <m:r>
                                    <a:rPr lang="tr-TR" b="1" i="1" smtClean="0">
                                      <a:solidFill>
                                        <a:schemeClr val="tx1"/>
                                      </a:solidFill>
                                      <a:latin typeface="Cambria Math"/>
                                    </a:rPr>
                                    <m:t>𝟎</m:t>
                                  </m:r>
                                  <m:r>
                                    <a:rPr lang="tr-TR" b="1" i="1" smtClean="0">
                                      <a:solidFill>
                                        <a:schemeClr val="tx1"/>
                                      </a:solidFill>
                                      <a:latin typeface="Cambria Math"/>
                                    </a:rPr>
                                    <m:t>.</m:t>
                                  </m:r>
                                  <m:r>
                                    <a:rPr lang="tr-TR" b="1" i="1" smtClean="0">
                                      <a:solidFill>
                                        <a:schemeClr val="tx1"/>
                                      </a:solidFill>
                                      <a:latin typeface="Cambria Math"/>
                                    </a:rPr>
                                    <m:t>𝟑𝟐</m:t>
                                  </m:r>
                                </m:den>
                              </m:f>
                            </m:oMath>
                          </a14:m>
                          <a:endParaRPr lang="tr-TR" b="1" dirty="0">
                            <a:solidFill>
                              <a:schemeClr val="tx1"/>
                            </a:solidFill>
                          </a:endParaRPr>
                        </a:p>
                      </a:txBody>
                      <a:tcPr>
                        <a:solidFill>
                          <a:schemeClr val="accent1">
                            <a:lumMod val="40000"/>
                            <a:lumOff val="60000"/>
                          </a:schemeClr>
                        </a:solidFill>
                      </a:tcPr>
                    </a:tc>
                    <a:tc>
                      <a:txBody>
                        <a:bodyPr/>
                        <a:lstStyle/>
                        <a:p>
                          <a:r>
                            <a:rPr lang="tr-TR" b="1" dirty="0" smtClean="0">
                              <a:solidFill>
                                <a:schemeClr val="tx1"/>
                              </a:solidFill>
                            </a:rPr>
                            <a:t>Nisbi Örtüş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𝟏𝟓</m:t>
                                  </m:r>
                                  <m:r>
                                    <a:rPr lang="tr-TR" b="1" i="1" smtClean="0">
                                      <a:solidFill>
                                        <a:schemeClr val="tx1"/>
                                      </a:solidFill>
                                      <a:latin typeface="Cambria Math"/>
                                    </a:rPr>
                                    <m:t>.</m:t>
                                  </m:r>
                                  <m:r>
                                    <a:rPr lang="tr-TR" b="1" i="1" smtClean="0">
                                      <a:solidFill>
                                        <a:schemeClr val="tx1"/>
                                      </a:solidFill>
                                      <a:latin typeface="Cambria Math"/>
                                    </a:rPr>
                                    <m:t>𝟓</m:t>
                                  </m:r>
                                </m:num>
                                <m:den>
                                  <m:r>
                                    <a:rPr lang="tr-TR" b="1" i="1" smtClean="0">
                                      <a:solidFill>
                                        <a:schemeClr val="tx1"/>
                                      </a:solidFill>
                                      <a:latin typeface="Cambria Math"/>
                                    </a:rPr>
                                    <m:t>𝟑𝟐</m:t>
                                  </m:r>
                                  <m:r>
                                    <a:rPr lang="tr-TR" b="1" i="1" smtClean="0">
                                      <a:solidFill>
                                        <a:schemeClr val="tx1"/>
                                      </a:solidFill>
                                      <a:latin typeface="Cambria Math"/>
                                    </a:rPr>
                                    <m:t>.</m:t>
                                  </m:r>
                                  <m:r>
                                    <a:rPr lang="tr-TR" b="1" i="1" smtClean="0">
                                      <a:solidFill>
                                        <a:schemeClr val="tx1"/>
                                      </a:solidFill>
                                      <a:latin typeface="Cambria Math"/>
                                    </a:rPr>
                                    <m:t>𝟎</m:t>
                                  </m:r>
                                  <m:r>
                                    <a:rPr lang="tr-TR" b="1" i="1" smtClean="0">
                                      <a:solidFill>
                                        <a:schemeClr val="tx1"/>
                                      </a:solidFill>
                                      <a:latin typeface="Cambria Math"/>
                                    </a:rPr>
                                    <m:t> ×</m:t>
                                  </m:r>
                                  <m:r>
                                    <a:rPr lang="tr-TR" b="1" i="1" smtClean="0">
                                      <a:solidFill>
                                        <a:schemeClr val="tx1"/>
                                      </a:solidFill>
                                      <a:latin typeface="Cambria Math"/>
                                    </a:rPr>
                                    <m:t>𝟏𝟎𝟎</m:t>
                                  </m:r>
                                  <m:r>
                                    <a:rPr lang="tr-TR" b="1" i="1" smtClean="0">
                                      <a:solidFill>
                                        <a:schemeClr val="tx1"/>
                                      </a:solidFill>
                                      <a:latin typeface="Cambria Math"/>
                                    </a:rPr>
                                    <m:t>=%</m:t>
                                  </m:r>
                                  <m:r>
                                    <a:rPr lang="tr-TR" b="1" i="1" smtClean="0">
                                      <a:solidFill>
                                        <a:schemeClr val="tx1"/>
                                      </a:solidFill>
                                      <a:latin typeface="Cambria Math"/>
                                    </a:rPr>
                                    <m:t>𝟒𝟖</m:t>
                                  </m:r>
                                  <m:r>
                                    <a:rPr lang="tr-TR" b="1" i="1" smtClean="0">
                                      <a:solidFill>
                                        <a:schemeClr val="tx1"/>
                                      </a:solidFill>
                                      <a:latin typeface="Cambria Math"/>
                                    </a:rPr>
                                    <m:t>.</m:t>
                                  </m:r>
                                  <m:r>
                                    <a:rPr lang="tr-TR" b="1" i="1" smtClean="0">
                                      <a:solidFill>
                                        <a:schemeClr val="tx1"/>
                                      </a:solidFill>
                                      <a:latin typeface="Cambria Math"/>
                                    </a:rPr>
                                    <m:t>𝟒</m:t>
                                  </m:r>
                                </m:den>
                              </m:f>
                            </m:oMath>
                          </a14:m>
                          <a:endParaRPr lang="tr-TR" b="1" dirty="0">
                            <a:solidFill>
                              <a:schemeClr val="tx1"/>
                            </a:solidFill>
                          </a:endParaRPr>
                        </a:p>
                      </a:txBody>
                      <a:tcPr>
                        <a:solidFill>
                          <a:schemeClr val="accent1">
                            <a:lumMod val="40000"/>
                            <a:lumOff val="60000"/>
                          </a:schemeClr>
                        </a:solidFill>
                      </a:tcPr>
                    </a:tc>
                  </a:tr>
                  <a:tr h="370840">
                    <a:tc>
                      <a:txBody>
                        <a:bodyPr/>
                        <a:lstStyle/>
                        <a:p>
                          <a:r>
                            <a:rPr lang="tr-TR" b="1" dirty="0" smtClean="0">
                              <a:solidFill>
                                <a:schemeClr val="tx1"/>
                              </a:solidFill>
                            </a:rPr>
                            <a:t>Yoğunluk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𝟏𝟑𝟗</m:t>
                                  </m:r>
                                </m:num>
                                <m:den>
                                  <m:r>
                                    <a:rPr lang="tr-TR" b="1" i="1" smtClean="0">
                                      <a:solidFill>
                                        <a:schemeClr val="tx1"/>
                                      </a:solidFill>
                                      <a:latin typeface="Cambria Math"/>
                                    </a:rPr>
                                    <m:t>𝟓</m:t>
                                  </m:r>
                                  <m:r>
                                    <a:rPr lang="tr-TR" b="1" i="1" smtClean="0">
                                      <a:solidFill>
                                        <a:schemeClr val="tx1"/>
                                      </a:solidFill>
                                      <a:latin typeface="Cambria Math"/>
                                    </a:rPr>
                                    <m:t>=</m:t>
                                  </m:r>
                                  <m:r>
                                    <a:rPr lang="tr-TR" b="1" i="1" smtClean="0">
                                      <a:solidFill>
                                        <a:schemeClr val="tx1"/>
                                      </a:solidFill>
                                      <a:latin typeface="Cambria Math"/>
                                    </a:rPr>
                                    <m:t>𝟐𝟕</m:t>
                                  </m:r>
                                  <m:r>
                                    <a:rPr lang="tr-TR" b="1" i="1" smtClean="0">
                                      <a:solidFill>
                                        <a:schemeClr val="tx1"/>
                                      </a:solidFill>
                                      <a:latin typeface="Cambria Math"/>
                                    </a:rPr>
                                    <m:t>.</m:t>
                                  </m:r>
                                  <m:r>
                                    <a:rPr lang="tr-TR" b="1" i="1" smtClean="0">
                                      <a:solidFill>
                                        <a:schemeClr val="tx1"/>
                                      </a:solidFill>
                                      <a:latin typeface="Cambria Math"/>
                                    </a:rPr>
                                    <m:t>𝟖</m:t>
                                  </m:r>
                                </m:den>
                              </m:f>
                              <m:r>
                                <a:rPr lang="tr-TR" sz="1800" b="0" i="1" smtClean="0">
                                  <a:latin typeface="Cambria Math"/>
                                </a:rPr>
                                <m:t>𝑏𝑖𝑡𝑘𝑖</m:t>
                              </m:r>
                              <m:r>
                                <a:rPr lang="tr-TR" sz="1800" b="0" i="1" smtClean="0">
                                  <a:latin typeface="Cambria Math"/>
                                </a:rPr>
                                <m:t>/</m:t>
                              </m:r>
                              <m:r>
                                <a:rPr lang="tr-TR" sz="1800" b="0" i="1" smtClean="0">
                                  <a:latin typeface="Cambria Math"/>
                                </a:rPr>
                                <m:t>𝑚</m:t>
                              </m:r>
                              <m:r>
                                <a:rPr lang="tr-TR" sz="1800" b="0" i="1" smtClean="0">
                                  <a:latin typeface="Cambria Math"/>
                                </a:rPr>
                                <m:t>²</m:t>
                              </m:r>
                            </m:oMath>
                          </a14:m>
                          <a:endParaRPr lang="tr-TR" b="1" dirty="0">
                            <a:solidFill>
                              <a:schemeClr val="tx1"/>
                            </a:solidFill>
                          </a:endParaRPr>
                        </a:p>
                      </a:txBody>
                      <a:tcPr>
                        <a:solidFill>
                          <a:schemeClr val="accent1">
                            <a:lumMod val="40000"/>
                            <a:lumOff val="60000"/>
                          </a:schemeClr>
                        </a:solidFill>
                      </a:tcPr>
                    </a:tc>
                    <a:tc>
                      <a:txBody>
                        <a:bodyPr/>
                        <a:lstStyle/>
                        <a:p>
                          <a:r>
                            <a:rPr lang="tr-TR" b="1" dirty="0" smtClean="0">
                              <a:solidFill>
                                <a:schemeClr val="tx1"/>
                              </a:solidFill>
                            </a:rPr>
                            <a:t>Nisbi Yoğunluk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𝟏𝟑𝟗</m:t>
                                  </m:r>
                                </m:num>
                                <m:den>
                                  <m:r>
                                    <a:rPr lang="tr-TR" b="1" i="1" smtClean="0">
                                      <a:solidFill>
                                        <a:schemeClr val="tx1"/>
                                      </a:solidFill>
                                      <a:latin typeface="Cambria Math"/>
                                    </a:rPr>
                                    <m:t>𝟐𝟖𝟏</m:t>
                                  </m:r>
                                  <m:r>
                                    <a:rPr lang="tr-TR" b="1" i="1" smtClean="0">
                                      <a:solidFill>
                                        <a:schemeClr val="tx1"/>
                                      </a:solidFill>
                                      <a:latin typeface="Cambria Math"/>
                                    </a:rPr>
                                    <m:t> </m:t>
                                  </m:r>
                                </m:den>
                              </m:f>
                              <m:r>
                                <a:rPr lang="tr-TR" b="1" i="1" smtClean="0">
                                  <a:solidFill>
                                    <a:schemeClr val="tx1"/>
                                  </a:solidFill>
                                  <a:latin typeface="Cambria Math"/>
                                </a:rPr>
                                <m:t>×</m:t>
                              </m:r>
                              <m:r>
                                <a:rPr lang="tr-TR" b="1" i="1" smtClean="0">
                                  <a:solidFill>
                                    <a:schemeClr val="tx1"/>
                                  </a:solidFill>
                                  <a:latin typeface="Cambria Math"/>
                                </a:rPr>
                                <m:t>𝟏𝟎𝟎</m:t>
                              </m:r>
                              <m:r>
                                <a:rPr lang="tr-TR" b="1" i="1" smtClean="0">
                                  <a:solidFill>
                                    <a:schemeClr val="tx1"/>
                                  </a:solidFill>
                                  <a:latin typeface="Cambria Math"/>
                                </a:rPr>
                                <m:t>=</m:t>
                              </m:r>
                            </m:oMath>
                          </a14:m>
                          <a:r>
                            <a:rPr lang="tr-TR" b="1" dirty="0" smtClean="0">
                              <a:solidFill>
                                <a:schemeClr val="tx1"/>
                              </a:solidFill>
                            </a:rPr>
                            <a:t> %49.5</a:t>
                          </a:r>
                          <a:endParaRPr lang="tr-TR" b="1" dirty="0">
                            <a:solidFill>
                              <a:schemeClr val="tx1"/>
                            </a:solidFill>
                          </a:endParaRPr>
                        </a:p>
                      </a:txBody>
                      <a:tcPr>
                        <a:solidFill>
                          <a:schemeClr val="accent1">
                            <a:lumMod val="40000"/>
                            <a:lumOff val="60000"/>
                          </a:schemeClr>
                        </a:solidFill>
                      </a:tcPr>
                    </a:tc>
                  </a:tr>
                  <a:tr h="370840">
                    <a:tc>
                      <a:txBody>
                        <a:bodyPr/>
                        <a:lstStyle/>
                        <a:p>
                          <a:r>
                            <a:rPr lang="tr-TR" b="1" dirty="0" smtClean="0">
                              <a:solidFill>
                                <a:schemeClr val="tx1"/>
                              </a:solidFill>
                            </a:rPr>
                            <a:t>Frekans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𝟑𝟏</m:t>
                                  </m:r>
                                </m:num>
                                <m:den>
                                  <m:r>
                                    <a:rPr lang="tr-TR" b="1" i="1" smtClean="0">
                                      <a:solidFill>
                                        <a:schemeClr val="tx1"/>
                                      </a:solidFill>
                                      <a:latin typeface="Cambria Math"/>
                                    </a:rPr>
                                    <m:t>𝟓𝟎</m:t>
                                  </m:r>
                                  <m:r>
                                    <a:rPr lang="tr-TR" b="1" i="1" smtClean="0">
                                      <a:solidFill>
                                        <a:schemeClr val="tx1"/>
                                      </a:solidFill>
                                      <a:latin typeface="Cambria Math"/>
                                    </a:rPr>
                                    <m:t>=</m:t>
                                  </m:r>
                                  <m:r>
                                    <a:rPr lang="tr-TR" b="1" i="1" smtClean="0">
                                      <a:solidFill>
                                        <a:schemeClr val="tx1"/>
                                      </a:solidFill>
                                      <a:latin typeface="Cambria Math"/>
                                    </a:rPr>
                                    <m:t>𝟎</m:t>
                                  </m:r>
                                  <m:r>
                                    <a:rPr lang="tr-TR" b="1" i="1" smtClean="0">
                                      <a:solidFill>
                                        <a:schemeClr val="tx1"/>
                                      </a:solidFill>
                                      <a:latin typeface="Cambria Math"/>
                                    </a:rPr>
                                    <m:t>.</m:t>
                                  </m:r>
                                  <m:r>
                                    <a:rPr lang="tr-TR" b="1" i="1" smtClean="0">
                                      <a:solidFill>
                                        <a:schemeClr val="tx1"/>
                                      </a:solidFill>
                                      <a:latin typeface="Cambria Math"/>
                                    </a:rPr>
                                    <m:t>𝟔𝟐</m:t>
                                  </m:r>
                                </m:den>
                              </m:f>
                              <m:r>
                                <a:rPr lang="tr-TR" sz="1800" b="0" i="1" smtClean="0">
                                  <a:latin typeface="Cambria Math"/>
                                </a:rPr>
                                <m:t>𝑏𝑖𝑡𝑘𝑖</m:t>
                              </m:r>
                              <m:r>
                                <a:rPr lang="tr-TR" sz="1800" b="0" i="1" smtClean="0">
                                  <a:latin typeface="Cambria Math"/>
                                </a:rPr>
                                <m:t> </m:t>
                              </m:r>
                              <m:r>
                                <a:rPr lang="tr-TR" sz="1800" b="0" i="1" smtClean="0">
                                  <a:latin typeface="Cambria Math"/>
                                </a:rPr>
                                <m:t>𝑡</m:t>
                              </m:r>
                              <m:r>
                                <a:rPr lang="tr-TR" sz="1800" b="0" i="1" smtClean="0">
                                  <a:latin typeface="Cambria Math"/>
                                </a:rPr>
                                <m:t>ü</m:t>
                              </m:r>
                              <m:r>
                                <a:rPr lang="tr-TR" sz="1800" b="0" i="1" smtClean="0">
                                  <a:latin typeface="Cambria Math"/>
                                </a:rPr>
                                <m:t>𝑟</m:t>
                              </m:r>
                              <m:r>
                                <a:rPr lang="tr-TR" sz="1800" b="0" i="1" smtClean="0">
                                  <a:latin typeface="Cambria Math"/>
                                </a:rPr>
                                <m:t>ü/</m:t>
                              </m:r>
                              <m:r>
                                <a:rPr lang="tr-TR" sz="1800" b="0" i="1" smtClean="0">
                                  <a:latin typeface="Cambria Math"/>
                                </a:rPr>
                                <m:t>𝑞𝑢𝑎𝑑𝑟𝑎𝑡</m:t>
                              </m:r>
                            </m:oMath>
                          </a14:m>
                          <a:endParaRPr lang="tr-TR" b="1" dirty="0">
                            <a:solidFill>
                              <a:schemeClr val="tx1"/>
                            </a:solidFill>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solidFill>
                                <a:schemeClr val="tx1"/>
                              </a:solidFill>
                            </a:rPr>
                            <a:t>Nisbi Frekans = </a:t>
                          </a:r>
                          <a14:m>
                            <m:oMath xmlns:m="http://schemas.openxmlformats.org/officeDocument/2006/math">
                              <m:f>
                                <m:fPr>
                                  <m:type m:val="lin"/>
                                  <m:ctrlPr>
                                    <a:rPr lang="tr-TR" b="1" i="1" smtClean="0">
                                      <a:solidFill>
                                        <a:schemeClr val="tx1"/>
                                      </a:solidFill>
                                      <a:latin typeface="Cambria Math"/>
                                    </a:rPr>
                                  </m:ctrlPr>
                                </m:fPr>
                                <m:num>
                                  <m:r>
                                    <a:rPr lang="tr-TR" b="1" i="1" smtClean="0">
                                      <a:solidFill>
                                        <a:schemeClr val="tx1"/>
                                      </a:solidFill>
                                      <a:latin typeface="Cambria Math"/>
                                    </a:rPr>
                                    <m:t>𝟑𝟏</m:t>
                                  </m:r>
                                </m:num>
                                <m:den>
                                  <m:r>
                                    <a:rPr lang="tr-TR" b="1" i="1" smtClean="0">
                                      <a:solidFill>
                                        <a:schemeClr val="tx1"/>
                                      </a:solidFill>
                                      <a:latin typeface="Cambria Math"/>
                                    </a:rPr>
                                    <m:t>𝟕𝟓</m:t>
                                  </m:r>
                                  <m:r>
                                    <a:rPr lang="tr-TR" b="1" i="1" smtClean="0">
                                      <a:solidFill>
                                        <a:schemeClr val="tx1"/>
                                      </a:solidFill>
                                      <a:latin typeface="Cambria Math"/>
                                    </a:rPr>
                                    <m:t> </m:t>
                                  </m:r>
                                </m:den>
                              </m:f>
                              <m:r>
                                <a:rPr lang="tr-TR" b="1" i="1" smtClean="0">
                                  <a:solidFill>
                                    <a:schemeClr val="tx1"/>
                                  </a:solidFill>
                                  <a:latin typeface="Cambria Math"/>
                                </a:rPr>
                                <m:t>×</m:t>
                              </m:r>
                              <m:r>
                                <a:rPr lang="tr-TR" b="1" i="1" smtClean="0">
                                  <a:solidFill>
                                    <a:schemeClr val="tx1"/>
                                  </a:solidFill>
                                  <a:latin typeface="Cambria Math"/>
                                </a:rPr>
                                <m:t>𝟏𝟎𝟎</m:t>
                              </m:r>
                              <m:r>
                                <a:rPr lang="tr-TR" b="1" i="1" smtClean="0">
                                  <a:solidFill>
                                    <a:schemeClr val="tx1"/>
                                  </a:solidFill>
                                  <a:latin typeface="Cambria Math"/>
                                </a:rPr>
                                <m:t>=</m:t>
                              </m:r>
                            </m:oMath>
                          </a14:m>
                          <a:r>
                            <a:rPr lang="tr-TR" b="1" dirty="0" smtClean="0">
                              <a:solidFill>
                                <a:schemeClr val="tx1"/>
                              </a:solidFill>
                            </a:rPr>
                            <a:t> %41.3</a:t>
                          </a:r>
                          <a:endParaRPr lang="tr-TR" b="1" dirty="0">
                            <a:solidFill>
                              <a:schemeClr val="tx1"/>
                            </a:solidFill>
                          </a:endParaRPr>
                        </a:p>
                      </a:txBody>
                      <a:tcPr>
                        <a:solidFill>
                          <a:schemeClr val="accent1">
                            <a:lumMod val="40000"/>
                            <a:lumOff val="60000"/>
                          </a:schemeClr>
                        </a:solidFill>
                      </a:tcPr>
                    </a:tc>
                  </a:tr>
                  <a:tr h="370840">
                    <a:tc gridSpan="2">
                      <a:txBody>
                        <a:bodyPr/>
                        <a:lstStyle/>
                        <a:p>
                          <a:r>
                            <a:rPr lang="tr-TR" b="1" dirty="0" smtClean="0">
                              <a:solidFill>
                                <a:schemeClr val="tx1"/>
                              </a:solidFill>
                            </a:rPr>
                            <a:t>Önemlilik Değeri = 48. 4 + 49.5 + 41. 3 = 139.2</a:t>
                          </a:r>
                          <a:endParaRPr lang="tr-TR" b="1" dirty="0">
                            <a:solidFill>
                              <a:schemeClr val="tx1"/>
                            </a:solidFill>
                          </a:endParaRPr>
                        </a:p>
                      </a:txBody>
                      <a:tcPr>
                        <a:solidFill>
                          <a:schemeClr val="accent1">
                            <a:lumMod val="40000"/>
                            <a:lumOff val="60000"/>
                          </a:schemeClr>
                        </a:solidFill>
                      </a:tcPr>
                    </a:tc>
                    <a:tc hMerge="1">
                      <a:txBody>
                        <a:bodyPr/>
                        <a:lstStyle/>
                        <a:p>
                          <a:endParaRPr lang="tr-TR" dirty="0"/>
                        </a:p>
                      </a:txBody>
                      <a:tcPr/>
                    </a:tc>
                  </a:tr>
                </a:tbl>
              </a:graphicData>
            </a:graphic>
          </p:graphicFrame>
        </mc:Choice>
        <mc:Fallback xmlns="">
          <p:graphicFrame>
            <p:nvGraphicFramePr>
              <p:cNvPr id="4" name="Tablo 3"/>
              <p:cNvGraphicFramePr>
                <a:graphicFrameLocks noGrp="1"/>
              </p:cNvGraphicFramePr>
              <p:nvPr>
                <p:extLst>
                  <p:ext uri="{D42A27DB-BD31-4B8C-83A1-F6EECF244321}">
                    <p14:modId xmlns:p14="http://schemas.microsoft.com/office/powerpoint/2010/main" xmlns="" xmlns:a14="http://schemas.microsoft.com/office/drawing/2010/main" val="2798596150"/>
                  </p:ext>
                </p:extLst>
              </p:nvPr>
            </p:nvGraphicFramePr>
            <p:xfrm>
              <a:off x="395536" y="4221088"/>
              <a:ext cx="8352928" cy="1752600"/>
            </p:xfrm>
            <a:graphic>
              <a:graphicData uri="http://schemas.openxmlformats.org/drawingml/2006/table">
                <a:tbl>
                  <a:tblPr firstRow="1" bandRow="1">
                    <a:tableStyleId>{5C22544A-7EE6-4342-B048-85BDC9FD1C3A}</a:tableStyleId>
                  </a:tblPr>
                  <a:tblGrid>
                    <a:gridCol w="3960440"/>
                    <a:gridCol w="4392488"/>
                  </a:tblGrid>
                  <a:tr h="370840">
                    <a:tc>
                      <a:txBody>
                        <a:bodyPr/>
                        <a:lstStyle/>
                        <a:p>
                          <a:endParaRPr lang="tr-TR"/>
                        </a:p>
                      </a:txBody>
                      <a:tcPr>
                        <a:blipFill rotWithShape="1">
                          <a:blip r:embed="rId3"/>
                          <a:stretch>
                            <a:fillRect l="-154" t="-116393" r="-110923" b="-396721"/>
                          </a:stretch>
                        </a:blipFill>
                      </a:tcPr>
                    </a:tc>
                    <a:tc>
                      <a:txBody>
                        <a:bodyPr/>
                        <a:lstStyle/>
                        <a:p>
                          <a:endParaRPr lang="tr-TR"/>
                        </a:p>
                      </a:txBody>
                      <a:tcPr>
                        <a:blipFill rotWithShape="1">
                          <a:blip r:embed="rId3"/>
                          <a:stretch>
                            <a:fillRect l="-90417" t="-116393" r="-139" b="-396721"/>
                          </a:stretch>
                        </a:blipFill>
                      </a:tcPr>
                    </a:tc>
                  </a:tr>
                  <a:tr h="370840">
                    <a:tc>
                      <a:txBody>
                        <a:bodyPr/>
                        <a:lstStyle/>
                        <a:p>
                          <a:endParaRPr lang="tr-TR"/>
                        </a:p>
                      </a:txBody>
                      <a:tcPr>
                        <a:blipFill rotWithShape="1">
                          <a:blip r:embed="rId3"/>
                          <a:stretch>
                            <a:fillRect l="-154" t="-216393" r="-110923" b="-296721"/>
                          </a:stretch>
                        </a:blipFill>
                      </a:tcPr>
                    </a:tc>
                    <a:tc>
                      <a:txBody>
                        <a:bodyPr/>
                        <a:lstStyle/>
                        <a:p>
                          <a:endParaRPr lang="tr-TR"/>
                        </a:p>
                      </a:txBody>
                      <a:tcPr>
                        <a:blipFill rotWithShape="1">
                          <a:blip r:embed="rId3"/>
                          <a:stretch>
                            <a:fillRect l="-90417" t="-216393" r="-139" b="-296721"/>
                          </a:stretch>
                        </a:blipFill>
                      </a:tcPr>
                    </a:tc>
                  </a:tr>
                  <a:tr h="640080">
                    <a:tc>
                      <a:txBody>
                        <a:bodyPr/>
                        <a:lstStyle/>
                        <a:p>
                          <a:endParaRPr lang="tr-TR"/>
                        </a:p>
                      </a:txBody>
                      <a:tcPr>
                        <a:blipFill rotWithShape="1">
                          <a:blip r:embed="rId3"/>
                          <a:stretch>
                            <a:fillRect l="-154" t="-183810" r="-110923" b="-72381"/>
                          </a:stretch>
                        </a:blipFill>
                      </a:tcPr>
                    </a:tc>
                    <a:tc>
                      <a:txBody>
                        <a:bodyPr/>
                        <a:lstStyle/>
                        <a:p>
                          <a:endParaRPr lang="tr-TR"/>
                        </a:p>
                      </a:txBody>
                      <a:tcPr>
                        <a:blipFill rotWithShape="1">
                          <a:blip r:embed="rId3"/>
                          <a:stretch>
                            <a:fillRect l="-90417" t="-183810" r="-139" b="-72381"/>
                          </a:stretch>
                        </a:blipFill>
                      </a:tcPr>
                    </a:tc>
                  </a:tr>
                  <a:tr h="370840">
                    <a:tc gridSpan="2">
                      <a:txBody>
                        <a:bodyPr/>
                        <a:lstStyle/>
                        <a:p>
                          <a:r>
                            <a:rPr lang="tr-TR" b="1" dirty="0" smtClean="0">
                              <a:solidFill>
                                <a:schemeClr val="tx1"/>
                              </a:solidFill>
                            </a:rPr>
                            <a:t>Önemlilik Değeri = 48. 4 + 49.5 + 41. 3 = 139.2</a:t>
                          </a:r>
                          <a:endParaRPr lang="tr-TR" b="1" dirty="0">
                            <a:solidFill>
                              <a:schemeClr val="tx1"/>
                            </a:solidFill>
                          </a:endParaRPr>
                        </a:p>
                      </a:txBody>
                      <a:tcPr>
                        <a:solidFill>
                          <a:schemeClr val="accent1">
                            <a:lumMod val="40000"/>
                            <a:lumOff val="60000"/>
                          </a:schemeClr>
                        </a:solidFill>
                      </a:tcPr>
                    </a:tc>
                    <a:tc hMerge="1">
                      <a:txBody>
                        <a:bodyPr/>
                        <a:lstStyle/>
                        <a:p>
                          <a:endParaRPr lang="tr-TR" dirty="0"/>
                        </a:p>
                      </a:txBody>
                      <a:tcPr/>
                    </a:tc>
                  </a:tr>
                </a:tbl>
              </a:graphicData>
            </a:graphic>
          </p:graphicFrame>
        </mc:Fallback>
      </mc:AlternateContent>
      <p:sp>
        <p:nvSpPr>
          <p:cNvPr id="5" name="Slayt Numarası Yer Tutucusu 4"/>
          <p:cNvSpPr>
            <a:spLocks noGrp="1"/>
          </p:cNvSpPr>
          <p:nvPr>
            <p:ph type="sldNum" sz="quarter" idx="12"/>
          </p:nvPr>
        </p:nvSpPr>
        <p:spPr/>
        <p:txBody>
          <a:bodyPr/>
          <a:lstStyle/>
          <a:p>
            <a:fld id="{2D142032-A06B-444D-9B04-407F74796A33}" type="slidenum">
              <a:rPr lang="tr-TR" smtClean="0"/>
              <a:pPr/>
              <a:t>108</a:t>
            </a:fld>
            <a:endParaRPr lang="tr-TR"/>
          </a:p>
        </p:txBody>
      </p:sp>
    </p:spTree>
    <p:extLst>
      <p:ext uri="{BB962C8B-B14F-4D97-AF65-F5344CB8AC3E}">
        <p14:creationId xmlns:p14="http://schemas.microsoft.com/office/powerpoint/2010/main" val="20531650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492896"/>
            <a:ext cx="8229600" cy="1143000"/>
          </a:xfrm>
        </p:spPr>
        <p:txBody>
          <a:bodyPr/>
          <a:lstStyle/>
          <a:p>
            <a:r>
              <a:rPr lang="tr-TR" b="1" dirty="0" smtClean="0"/>
              <a:t>YOĞUNLUK</a:t>
            </a:r>
            <a:endParaRPr lang="tr-TR" b="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109</a:t>
            </a:fld>
            <a:endParaRPr lang="tr-TR"/>
          </a:p>
        </p:txBody>
      </p:sp>
    </p:spTree>
    <p:extLst>
      <p:ext uri="{BB962C8B-B14F-4D97-AF65-F5344CB8AC3E}">
        <p14:creationId xmlns:p14="http://schemas.microsoft.com/office/powerpoint/2010/main" val="4212248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Başlık 1"/>
          <p:cNvSpPr>
            <a:spLocks noGrp="1"/>
          </p:cNvSpPr>
          <p:nvPr>
            <p:ph type="title"/>
          </p:nvPr>
        </p:nvSpPr>
        <p:spPr>
          <a:xfrm>
            <a:off x="457200" y="274638"/>
            <a:ext cx="8229600" cy="922337"/>
          </a:xfrm>
        </p:spPr>
        <p:txBody>
          <a:bodyPr/>
          <a:lstStyle/>
          <a:p>
            <a:r>
              <a:rPr lang="tr-TR" altLang="tr-TR" sz="3600" b="1" smtClean="0">
                <a:solidFill>
                  <a:srgbClr val="FF0000"/>
                </a:solidFill>
              </a:rPr>
              <a:t>Örnek parselin şekli</a:t>
            </a:r>
          </a:p>
        </p:txBody>
      </p:sp>
      <p:sp>
        <p:nvSpPr>
          <p:cNvPr id="3" name="İçerik Yer Tutucusu 2"/>
          <p:cNvSpPr>
            <a:spLocks noGrp="1"/>
          </p:cNvSpPr>
          <p:nvPr>
            <p:ph idx="1"/>
          </p:nvPr>
        </p:nvSpPr>
        <p:spPr>
          <a:xfrm>
            <a:off x="457200" y="1412875"/>
            <a:ext cx="8229600" cy="4713288"/>
          </a:xfrm>
        </p:spPr>
        <p:txBody>
          <a:bodyPr>
            <a:normAutofit/>
          </a:bodyPr>
          <a:lstStyle/>
          <a:p>
            <a:pPr marL="0" indent="0">
              <a:buFontTx/>
              <a:buNone/>
              <a:defRPr/>
            </a:pPr>
            <a:r>
              <a:rPr lang="tr-TR" sz="2600" b="1" dirty="0" smtClean="0">
                <a:solidFill>
                  <a:schemeClr val="accent6">
                    <a:lumMod val="50000"/>
                  </a:schemeClr>
                </a:solidFill>
              </a:rPr>
              <a:t>İnce uzun örnek parsel daha çok bitki kümelerini içine alır.</a:t>
            </a:r>
          </a:p>
          <a:p>
            <a:pPr marL="0" indent="0">
              <a:buFontTx/>
              <a:buNone/>
              <a:defRPr/>
            </a:pPr>
            <a:r>
              <a:rPr lang="tr-TR" sz="2800" b="1" dirty="0" smtClean="0">
                <a:solidFill>
                  <a:schemeClr val="accent6">
                    <a:lumMod val="50000"/>
                  </a:schemeClr>
                </a:solidFill>
              </a:rPr>
              <a:t>Seyrek vejetasyonda kesinliği arttırır.</a:t>
            </a:r>
            <a:endParaRPr lang="tr-TR" sz="2800" b="1" dirty="0">
              <a:solidFill>
                <a:schemeClr val="accent6">
                  <a:lumMod val="50000"/>
                </a:schemeClr>
              </a:solidFill>
            </a:endParaRPr>
          </a:p>
        </p:txBody>
      </p:sp>
      <p:sp>
        <p:nvSpPr>
          <p:cNvPr id="79876"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B05BE31B-E4B5-4563-BF93-3DE615B64C87}" type="slidenum">
              <a:rPr lang="tr-TR" altLang="tr-TR" sz="1400"/>
              <a:pPr>
                <a:spcBef>
                  <a:spcPct val="0"/>
                </a:spcBef>
                <a:buFontTx/>
                <a:buNone/>
              </a:pPr>
              <a:t>11</a:t>
            </a:fld>
            <a:endParaRPr lang="tr-TR" altLang="tr-TR" sz="1400"/>
          </a:p>
        </p:txBody>
      </p:sp>
      <p:pic>
        <p:nvPicPr>
          <p:cNvPr id="798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284538"/>
            <a:ext cx="618490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843213" y="3644900"/>
            <a:ext cx="433387"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Dikdörtgen 6"/>
          <p:cNvSpPr/>
          <p:nvPr/>
        </p:nvSpPr>
        <p:spPr>
          <a:xfrm>
            <a:off x="3883025" y="4062413"/>
            <a:ext cx="433388" cy="4333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Dikdörtgen 7"/>
          <p:cNvSpPr/>
          <p:nvPr/>
        </p:nvSpPr>
        <p:spPr>
          <a:xfrm>
            <a:off x="3686175" y="5300663"/>
            <a:ext cx="43180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p:cNvSpPr/>
          <p:nvPr/>
        </p:nvSpPr>
        <p:spPr>
          <a:xfrm>
            <a:off x="7164388" y="3794125"/>
            <a:ext cx="431800" cy="433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9"/>
          <p:cNvSpPr/>
          <p:nvPr/>
        </p:nvSpPr>
        <p:spPr>
          <a:xfrm>
            <a:off x="6405563" y="5013325"/>
            <a:ext cx="43180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 name="Dikdörtgen 5"/>
          <p:cNvSpPr/>
          <p:nvPr/>
        </p:nvSpPr>
        <p:spPr>
          <a:xfrm>
            <a:off x="2843213" y="3651250"/>
            <a:ext cx="792162" cy="25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2" name="Dikdörtgen 11"/>
          <p:cNvSpPr/>
          <p:nvPr/>
        </p:nvSpPr>
        <p:spPr>
          <a:xfrm>
            <a:off x="3883025" y="4064000"/>
            <a:ext cx="792163" cy="25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3" name="Dikdörtgen 12"/>
          <p:cNvSpPr/>
          <p:nvPr/>
        </p:nvSpPr>
        <p:spPr>
          <a:xfrm>
            <a:off x="3686175" y="5300663"/>
            <a:ext cx="790575" cy="25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4" name="Dikdörtgen 13"/>
          <p:cNvSpPr/>
          <p:nvPr/>
        </p:nvSpPr>
        <p:spPr>
          <a:xfrm>
            <a:off x="7164388" y="3803650"/>
            <a:ext cx="792162" cy="25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5" name="Dikdörtgen 14"/>
          <p:cNvSpPr/>
          <p:nvPr/>
        </p:nvSpPr>
        <p:spPr>
          <a:xfrm>
            <a:off x="6405563" y="5016500"/>
            <a:ext cx="792162" cy="252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 name="Dikdörtgen 10"/>
          <p:cNvSpPr/>
          <p:nvPr/>
        </p:nvSpPr>
        <p:spPr>
          <a:xfrm>
            <a:off x="2843213" y="3644900"/>
            <a:ext cx="1547812" cy="14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7" name="Dikdörtgen 16"/>
          <p:cNvSpPr/>
          <p:nvPr/>
        </p:nvSpPr>
        <p:spPr>
          <a:xfrm>
            <a:off x="3883025" y="4062413"/>
            <a:ext cx="1549400" cy="142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8" name="Dikdörtgen 17"/>
          <p:cNvSpPr/>
          <p:nvPr/>
        </p:nvSpPr>
        <p:spPr>
          <a:xfrm>
            <a:off x="3679825" y="5300663"/>
            <a:ext cx="1547813" cy="144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9" name="Dikdörtgen 18"/>
          <p:cNvSpPr/>
          <p:nvPr/>
        </p:nvSpPr>
        <p:spPr>
          <a:xfrm>
            <a:off x="7164388" y="3797300"/>
            <a:ext cx="1547812" cy="14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0" name="Dikdörtgen 19"/>
          <p:cNvSpPr/>
          <p:nvPr/>
        </p:nvSpPr>
        <p:spPr>
          <a:xfrm>
            <a:off x="6405563" y="5016500"/>
            <a:ext cx="1547812" cy="14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3683131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barn(inVertical)">
                                      <p:cBhvr>
                                        <p:cTn id="73" dur="500"/>
                                        <p:tgtEl>
                                          <p:spTgt spid="3">
                                            <p:txEl>
                                              <p:pRg st="0" end="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Effect transition="in" filter="barn(inVertical)">
                                      <p:cBhvr>
                                        <p:cTn id="7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6" grpId="0" animBg="1"/>
      <p:bldP spid="12" grpId="0" animBg="1"/>
      <p:bldP spid="13" grpId="0" animBg="1"/>
      <p:bldP spid="14" grpId="0" animBg="1"/>
      <p:bldP spid="15" grpId="0" animBg="1"/>
      <p:bldP spid="11" grpId="0" animBg="1"/>
      <p:bldP spid="17" grpId="0" animBg="1"/>
      <p:bldP spid="18" grpId="0" animBg="1"/>
      <p:bldP spid="19" grpId="0" animBg="1"/>
      <p:bldP spid="2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Yoğunluk</a:t>
            </a:r>
            <a:endParaRPr lang="tr-TR" dirty="0"/>
          </a:p>
        </p:txBody>
      </p:sp>
      <p:sp>
        <p:nvSpPr>
          <p:cNvPr id="3" name="İçerik Yer Tutucusu 2"/>
          <p:cNvSpPr>
            <a:spLocks noGrp="1"/>
          </p:cNvSpPr>
          <p:nvPr>
            <p:ph idx="1"/>
          </p:nvPr>
        </p:nvSpPr>
        <p:spPr/>
        <p:txBody>
          <a:bodyPr>
            <a:normAutofit lnSpcReduction="10000"/>
          </a:bodyPr>
          <a:lstStyle/>
          <a:p>
            <a:pPr marL="0" indent="0" algn="ctr">
              <a:buNone/>
            </a:pPr>
            <a:r>
              <a:rPr lang="tr-TR" sz="2800" dirty="0" smtClean="0">
                <a:solidFill>
                  <a:srgbClr val="FF0000"/>
                </a:solidFill>
              </a:rPr>
              <a:t>‘</a:t>
            </a:r>
            <a:r>
              <a:rPr lang="tr-TR" sz="2800" dirty="0" smtClean="0">
                <a:solidFill>
                  <a:srgbClr val="FF0000"/>
                </a:solidFill>
                <a:latin typeface="Adobe Caslon Pro" pitchFamily="18" charset="-94"/>
              </a:rPr>
              <a:t>’birim alanda bitki birey sayısı</a:t>
            </a:r>
            <a:r>
              <a:rPr lang="tr-TR" sz="2800" dirty="0" smtClean="0">
                <a:solidFill>
                  <a:srgbClr val="FF0000"/>
                </a:solidFill>
              </a:rPr>
              <a:t>’’</a:t>
            </a:r>
          </a:p>
          <a:p>
            <a:pPr marL="0" indent="0" algn="just">
              <a:buNone/>
            </a:pPr>
            <a:r>
              <a:rPr lang="tr-TR" sz="2800" dirty="0" smtClean="0"/>
              <a:t>Yoğunluk vejetasyonu tanımlama ve niceliğini belirlemede yaygın kullanılır</a:t>
            </a:r>
          </a:p>
          <a:p>
            <a:pPr marL="0" indent="0">
              <a:buNone/>
            </a:pPr>
            <a:endParaRPr lang="tr-TR" sz="2800" dirty="0" smtClean="0"/>
          </a:p>
          <a:p>
            <a:pPr marL="0" indent="0">
              <a:buNone/>
            </a:pPr>
            <a:r>
              <a:rPr lang="tr-TR" sz="2800" dirty="0" smtClean="0"/>
              <a:t>Bitki bireylerinin bir diğerine yakınlığını gösterir.</a:t>
            </a:r>
          </a:p>
          <a:p>
            <a:pPr marL="0" indent="0">
              <a:buNone/>
            </a:pPr>
            <a:endParaRPr lang="tr-TR" sz="2800" dirty="0"/>
          </a:p>
          <a:p>
            <a:pPr marL="0" indent="0">
              <a:buNone/>
            </a:pPr>
            <a:r>
              <a:rPr lang="tr-TR" sz="2800" dirty="0" smtClean="0"/>
              <a:t>Sayma yöntemi en yaygın yoğunluk hesaplama </a:t>
            </a:r>
          </a:p>
          <a:p>
            <a:pPr marL="0" indent="0">
              <a:buNone/>
            </a:pPr>
            <a:endParaRPr lang="tr-TR" sz="2800" dirty="0"/>
          </a:p>
          <a:p>
            <a:pPr marL="0" indent="0">
              <a:buNone/>
            </a:pPr>
            <a:r>
              <a:rPr lang="tr-TR" sz="2800" dirty="0" smtClean="0"/>
              <a:t>Sayma yöntemi parselli örneklemeye dayanır</a:t>
            </a: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110</a:t>
            </a:fld>
            <a:endParaRPr lang="tr-TR"/>
          </a:p>
        </p:txBody>
      </p:sp>
    </p:spTree>
    <p:extLst>
      <p:ext uri="{BB962C8B-B14F-4D97-AF65-F5344CB8AC3E}">
        <p14:creationId xmlns:p14="http://schemas.microsoft.com/office/powerpoint/2010/main" val="22078838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Yoğunluk </a:t>
            </a:r>
            <a:r>
              <a:rPr lang="tr-TR" dirty="0" smtClean="0">
                <a:solidFill>
                  <a:prstClr val="black"/>
                </a:solidFill>
              </a:rPr>
              <a:t>Formülü</a:t>
            </a:r>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1115616" y="1988841"/>
                <a:ext cx="7571184" cy="2664296"/>
              </a:xfrm>
            </p:spPr>
            <p:txBody>
              <a:bodyPr/>
              <a:lstStyle/>
              <a:p>
                <a:r>
                  <a:rPr lang="tr-TR" dirty="0"/>
                  <a:t>Yoğunluk (</a:t>
                </a:r>
                <a:r>
                  <a:rPr lang="tr-TR" i="1" dirty="0" err="1"/>
                  <a:t>D</a:t>
                </a:r>
                <a:r>
                  <a:rPr lang="tr-TR" i="1" baseline="-25000" dirty="0" err="1"/>
                  <a:t>i</a:t>
                </a:r>
                <a:r>
                  <a:rPr lang="tr-TR" dirty="0"/>
                  <a:t>) = </a:t>
                </a:r>
                <a14:m>
                  <m:oMath xmlns:m="http://schemas.openxmlformats.org/officeDocument/2006/math">
                    <m:f>
                      <m:fPr>
                        <m:ctrlPr>
                          <a:rPr lang="tr-TR" i="1">
                            <a:latin typeface="Cambria Math"/>
                          </a:rPr>
                        </m:ctrlPr>
                      </m:fPr>
                      <m:num>
                        <m:r>
                          <a:rPr lang="tr-TR" i="1">
                            <a:latin typeface="Cambria Math"/>
                          </a:rPr>
                          <m:t>𝑖</m:t>
                        </m:r>
                        <m:r>
                          <a:rPr lang="tr-TR" i="1">
                            <a:latin typeface="Cambria Math"/>
                          </a:rPr>
                          <m:t> </m:t>
                        </m:r>
                        <m:r>
                          <m:rPr>
                            <m:sty m:val="p"/>
                          </m:rPr>
                          <a:rPr lang="tr-TR">
                            <a:latin typeface="Cambria Math"/>
                          </a:rPr>
                          <m:t>t</m:t>
                        </m:r>
                        <m:r>
                          <a:rPr lang="tr-TR">
                            <a:latin typeface="Cambria Math"/>
                          </a:rPr>
                          <m:t>ü</m:t>
                        </m:r>
                        <m:r>
                          <m:rPr>
                            <m:sty m:val="p"/>
                          </m:rPr>
                          <a:rPr lang="tr-TR">
                            <a:latin typeface="Cambria Math"/>
                          </a:rPr>
                          <m:t>r</m:t>
                        </m:r>
                        <m:r>
                          <a:rPr lang="tr-TR">
                            <a:latin typeface="Cambria Math"/>
                          </a:rPr>
                          <m:t>ü</m:t>
                        </m:r>
                        <m:r>
                          <m:rPr>
                            <m:sty m:val="p"/>
                          </m:rPr>
                          <a:rPr lang="tr-TR">
                            <a:latin typeface="Cambria Math"/>
                          </a:rPr>
                          <m:t>n</m:t>
                        </m:r>
                        <m:r>
                          <a:rPr lang="tr-TR">
                            <a:latin typeface="Cambria Math"/>
                          </a:rPr>
                          <m:t>ü</m:t>
                        </m:r>
                        <m:r>
                          <m:rPr>
                            <m:sty m:val="p"/>
                          </m:rPr>
                          <a:rPr lang="tr-TR">
                            <a:latin typeface="Cambria Math"/>
                          </a:rPr>
                          <m:t>n</m:t>
                        </m:r>
                        <m:r>
                          <a:rPr lang="tr-TR">
                            <a:latin typeface="Cambria Math"/>
                          </a:rPr>
                          <m:t> </m:t>
                        </m:r>
                        <m:r>
                          <m:rPr>
                            <m:sty m:val="p"/>
                          </m:rPr>
                          <a:rPr lang="tr-TR">
                            <a:latin typeface="Cambria Math"/>
                          </a:rPr>
                          <m:t>bollu</m:t>
                        </m:r>
                        <m:r>
                          <a:rPr lang="tr-TR">
                            <a:latin typeface="Cambria Math"/>
                          </a:rPr>
                          <m:t>ğ</m:t>
                        </m:r>
                        <m:r>
                          <m:rPr>
                            <m:sty m:val="p"/>
                          </m:rPr>
                          <a:rPr lang="tr-TR">
                            <a:latin typeface="Cambria Math"/>
                          </a:rPr>
                          <m:t>u</m:t>
                        </m:r>
                        <m:r>
                          <a:rPr lang="tr-TR">
                            <a:latin typeface="Cambria Math"/>
                          </a:rPr>
                          <m:t> </m:t>
                        </m:r>
                        <m:r>
                          <a:rPr lang="tr-TR" i="1">
                            <a:latin typeface="Cambria Math"/>
                          </a:rPr>
                          <m:t>(</m:t>
                        </m:r>
                        <m:r>
                          <a:rPr lang="tr-TR" i="1">
                            <a:latin typeface="Cambria Math"/>
                          </a:rPr>
                          <m:t>𝐴𝑖</m:t>
                        </m:r>
                        <m:r>
                          <a:rPr lang="tr-TR" i="1">
                            <a:latin typeface="Cambria Math"/>
                          </a:rPr>
                          <m:t>)</m:t>
                        </m:r>
                      </m:num>
                      <m:den>
                        <m:r>
                          <m:rPr>
                            <m:sty m:val="p"/>
                          </m:rPr>
                          <a:rPr lang="tr-TR">
                            <a:latin typeface="Cambria Math"/>
                          </a:rPr>
                          <m:t>Alan</m:t>
                        </m:r>
                      </m:den>
                    </m:f>
                  </m:oMath>
                </a14:m>
                <a:endParaRPr lang="tr-TR"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1115616" y="1988841"/>
                <a:ext cx="7571184" cy="2664296"/>
              </a:xfrm>
              <a:blipFill rotWithShape="1">
                <a:blip r:embed="rId2"/>
                <a:stretch>
                  <a:fillRect l="-1771"/>
                </a:stretch>
              </a:blipFill>
            </p:spPr>
            <p:txBody>
              <a:bodyPr/>
              <a:lstStyle/>
              <a:p>
                <a:r>
                  <a:rPr lang="tr-TR">
                    <a:noFill/>
                  </a:rPr>
                  <a:t> </a:t>
                </a:r>
              </a:p>
            </p:txBody>
          </p:sp>
        </mc:Fallback>
      </mc:AlternateContent>
      <p:sp>
        <p:nvSpPr>
          <p:cNvPr id="4" name="Slayt Numarası Yer Tutucusu 3"/>
          <p:cNvSpPr>
            <a:spLocks noGrp="1"/>
          </p:cNvSpPr>
          <p:nvPr>
            <p:ph type="sldNum" sz="quarter" idx="12"/>
          </p:nvPr>
        </p:nvSpPr>
        <p:spPr/>
        <p:txBody>
          <a:bodyPr/>
          <a:lstStyle/>
          <a:p>
            <a:fld id="{2D142032-A06B-444D-9B04-407F74796A33}" type="slidenum">
              <a:rPr lang="tr-TR" smtClean="0"/>
              <a:pPr/>
              <a:t>111</a:t>
            </a:fld>
            <a:endParaRPr lang="tr-TR"/>
          </a:p>
        </p:txBody>
      </p:sp>
    </p:spTree>
    <p:extLst>
      <p:ext uri="{BB962C8B-B14F-4D97-AF65-F5344CB8AC3E}">
        <p14:creationId xmlns:p14="http://schemas.microsoft.com/office/powerpoint/2010/main" val="35454138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r>
              <a:rPr lang="tr-TR" sz="3200" b="1" dirty="0" smtClean="0">
                <a:solidFill>
                  <a:srgbClr val="FF0000"/>
                </a:solidFill>
              </a:rPr>
              <a:t>Yoğunluk Verisinin En </a:t>
            </a:r>
            <a:r>
              <a:rPr lang="tr-TR" sz="3200" b="1" dirty="0">
                <a:solidFill>
                  <a:srgbClr val="FF0000"/>
                </a:solidFill>
              </a:rPr>
              <a:t>İ</a:t>
            </a:r>
            <a:r>
              <a:rPr lang="tr-TR" sz="3200" b="1" dirty="0" smtClean="0">
                <a:solidFill>
                  <a:srgbClr val="FF0000"/>
                </a:solidFill>
              </a:rPr>
              <a:t>yi kullanıldığı Alanlar</a:t>
            </a:r>
            <a:endParaRPr lang="tr-TR" sz="3200" b="1" dirty="0">
              <a:solidFill>
                <a:srgbClr val="FF0000"/>
              </a:solidFill>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667433729"/>
              </p:ext>
            </p:extLst>
          </p:nvPr>
        </p:nvGraphicFramePr>
        <p:xfrm>
          <a:off x="500034" y="1000108"/>
          <a:ext cx="8229600" cy="5163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p:cNvSpPr>
            <a:spLocks noGrp="1"/>
          </p:cNvSpPr>
          <p:nvPr>
            <p:ph type="sldNum" sz="quarter" idx="12"/>
          </p:nvPr>
        </p:nvSpPr>
        <p:spPr/>
        <p:txBody>
          <a:bodyPr/>
          <a:lstStyle/>
          <a:p>
            <a:fld id="{2D142032-A06B-444D-9B04-407F74796A33}" type="slidenum">
              <a:rPr lang="tr-TR" smtClean="0"/>
              <a:pPr/>
              <a:t>112</a:t>
            </a:fld>
            <a:endParaRPr lang="tr-TR"/>
          </a:p>
        </p:txBody>
      </p:sp>
    </p:spTree>
    <p:extLst>
      <p:ext uri="{BB962C8B-B14F-4D97-AF65-F5344CB8AC3E}">
        <p14:creationId xmlns:p14="http://schemas.microsoft.com/office/powerpoint/2010/main" val="35283353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Yoğunluğun Zayıf Yönleri</a:t>
            </a:r>
            <a:endParaRPr lang="tr-TR" sz="3600" b="1" dirty="0">
              <a:solidFill>
                <a:srgbClr val="FF0000"/>
              </a:solidFill>
            </a:endParaRPr>
          </a:p>
        </p:txBody>
      </p:sp>
      <p:sp>
        <p:nvSpPr>
          <p:cNvPr id="3" name="İçerik Yer Tutucusu 2"/>
          <p:cNvSpPr>
            <a:spLocks noGrp="1"/>
          </p:cNvSpPr>
          <p:nvPr>
            <p:ph idx="1"/>
          </p:nvPr>
        </p:nvSpPr>
        <p:spPr/>
        <p:txBody>
          <a:bodyPr/>
          <a:lstStyle/>
          <a:p>
            <a:pPr marL="0" indent="0" algn="just">
              <a:buNone/>
            </a:pPr>
            <a:r>
              <a:rPr lang="tr-TR" dirty="0" smtClean="0"/>
              <a:t>Yoğunluk baskınlık veya kaynak kullanımı ile ilişkili değildir.</a:t>
            </a:r>
          </a:p>
          <a:p>
            <a:pPr marL="0" indent="0" algn="just">
              <a:buNone/>
            </a:pPr>
            <a:endParaRPr lang="tr-TR" dirty="0"/>
          </a:p>
          <a:p>
            <a:pPr marL="0" indent="0" algn="just">
              <a:buNone/>
            </a:pPr>
            <a:endParaRPr lang="tr-TR" dirty="0" smtClean="0"/>
          </a:p>
          <a:p>
            <a:pPr marL="0" indent="0" algn="just">
              <a:buNone/>
            </a:pPr>
            <a:endParaRPr lang="tr-TR" dirty="0"/>
          </a:p>
          <a:p>
            <a:pPr marL="0" indent="0" algn="just">
              <a:buNone/>
            </a:pPr>
            <a:r>
              <a:rPr lang="tr-TR" dirty="0" err="1" smtClean="0"/>
              <a:t>Biyomas</a:t>
            </a:r>
            <a:r>
              <a:rPr lang="tr-TR" dirty="0" smtClean="0"/>
              <a:t> ve Örtüş ekolojik önem ve baskınlık için daha iyi indikatörlerdir.</a:t>
            </a:r>
          </a:p>
          <a:p>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113</a:t>
            </a:fld>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857500"/>
            <a:ext cx="5256584" cy="144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5454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Yoğunluğu Belirlemede Temel Kurallar</a:t>
            </a:r>
            <a:endParaRPr lang="tr-TR" sz="3600" b="1" dirty="0">
              <a:solidFill>
                <a:srgbClr val="FF0000"/>
              </a:solidFill>
            </a:endParaRPr>
          </a:p>
        </p:txBody>
      </p:sp>
      <p:sp>
        <p:nvSpPr>
          <p:cNvPr id="3" name="İçerik Yer Tutucusu 2"/>
          <p:cNvSpPr>
            <a:spLocks noGrp="1"/>
          </p:cNvSpPr>
          <p:nvPr>
            <p:ph idx="1"/>
          </p:nvPr>
        </p:nvSpPr>
        <p:spPr/>
        <p:txBody>
          <a:bodyPr/>
          <a:lstStyle/>
          <a:p>
            <a:pPr marL="0" indent="0">
              <a:buNone/>
            </a:pPr>
            <a:r>
              <a:rPr lang="tr-TR" dirty="0" smtClean="0"/>
              <a:t>Çalışmanın amaçları temel kuralları belirler.</a:t>
            </a:r>
          </a:p>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endParaRPr lang="tr-TR" sz="800" dirty="0" smtClean="0"/>
          </a:p>
          <a:p>
            <a:pPr marL="0" indent="0">
              <a:lnSpc>
                <a:spcPct val="70000"/>
              </a:lnSpc>
              <a:spcBef>
                <a:spcPts val="0"/>
              </a:spcBef>
              <a:buNone/>
            </a:pPr>
            <a:r>
              <a:rPr lang="tr-TR" sz="2800" dirty="0" smtClean="0"/>
              <a:t>    Gövde</a:t>
            </a:r>
            <a:r>
              <a:rPr lang="tr-TR" dirty="0" smtClean="0"/>
              <a:t>		</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114</a:t>
            </a:fld>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18" y="2492896"/>
            <a:ext cx="8658962" cy="203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3203848" y="4535867"/>
            <a:ext cx="2664296" cy="1815882"/>
          </a:xfrm>
          <a:prstGeom prst="rect">
            <a:avLst/>
          </a:prstGeom>
          <a:noFill/>
        </p:spPr>
        <p:txBody>
          <a:bodyPr wrap="square" rtlCol="0">
            <a:spAutoFit/>
          </a:bodyPr>
          <a:lstStyle/>
          <a:p>
            <a:pPr algn="ctr"/>
            <a:r>
              <a:rPr lang="tr-TR" sz="2800" dirty="0" smtClean="0"/>
              <a:t>Gövdeler</a:t>
            </a:r>
          </a:p>
          <a:p>
            <a:pPr algn="ctr"/>
            <a:r>
              <a:rPr lang="tr-TR" sz="2800" dirty="0"/>
              <a:t> </a:t>
            </a:r>
            <a:r>
              <a:rPr lang="tr-TR" sz="2800" dirty="0" smtClean="0"/>
              <a:t> veya</a:t>
            </a:r>
          </a:p>
          <a:p>
            <a:pPr algn="ctr"/>
            <a:r>
              <a:rPr lang="tr-TR" sz="2800" dirty="0"/>
              <a:t>Çiçek Durumları</a:t>
            </a:r>
          </a:p>
          <a:p>
            <a:pPr algn="ctr"/>
            <a:endParaRPr lang="tr-TR" sz="2800" dirty="0"/>
          </a:p>
        </p:txBody>
      </p:sp>
      <p:sp>
        <p:nvSpPr>
          <p:cNvPr id="8" name="Metin kutusu 7"/>
          <p:cNvSpPr txBox="1"/>
          <p:nvPr/>
        </p:nvSpPr>
        <p:spPr>
          <a:xfrm>
            <a:off x="6228184" y="4688267"/>
            <a:ext cx="2664296" cy="954107"/>
          </a:xfrm>
          <a:prstGeom prst="rect">
            <a:avLst/>
          </a:prstGeom>
          <a:noFill/>
        </p:spPr>
        <p:txBody>
          <a:bodyPr wrap="square" rtlCol="0">
            <a:spAutoFit/>
          </a:bodyPr>
          <a:lstStyle/>
          <a:p>
            <a:pPr algn="ctr"/>
            <a:r>
              <a:rPr lang="tr-TR" sz="2800" dirty="0" smtClean="0"/>
              <a:t>Çiçekler</a:t>
            </a:r>
            <a:endParaRPr lang="tr-TR" sz="2800" dirty="0"/>
          </a:p>
          <a:p>
            <a:pPr algn="ctr"/>
            <a:endParaRPr lang="tr-TR" sz="2800" dirty="0"/>
          </a:p>
        </p:txBody>
      </p:sp>
      <p:sp>
        <p:nvSpPr>
          <p:cNvPr id="9" name="Metin kutusu 8"/>
          <p:cNvSpPr txBox="1"/>
          <p:nvPr/>
        </p:nvSpPr>
        <p:spPr>
          <a:xfrm>
            <a:off x="323528" y="6021288"/>
            <a:ext cx="8320678" cy="477054"/>
          </a:xfrm>
          <a:prstGeom prst="rect">
            <a:avLst/>
          </a:prstGeom>
          <a:noFill/>
        </p:spPr>
        <p:txBody>
          <a:bodyPr wrap="square" rtlCol="0">
            <a:spAutoFit/>
          </a:bodyPr>
          <a:lstStyle/>
          <a:p>
            <a:pPr algn="just"/>
            <a:r>
              <a:rPr lang="tr-TR" sz="2500" b="1" i="1" dirty="0" smtClean="0">
                <a:solidFill>
                  <a:srgbClr val="FF0000"/>
                </a:solidFill>
                <a:latin typeface="Adobe Caslon Pro" pitchFamily="18" charset="-94"/>
              </a:rPr>
              <a:t>Hangisini, ne amaçla kullanacaksan baştan karar ver!</a:t>
            </a:r>
            <a:endParaRPr lang="tr-TR" sz="2500" b="1" i="1" dirty="0">
              <a:solidFill>
                <a:srgbClr val="FF0000"/>
              </a:solidFill>
              <a:latin typeface="Adobe Caslon Pro" pitchFamily="18" charset="-94"/>
            </a:endParaRPr>
          </a:p>
        </p:txBody>
      </p:sp>
    </p:spTree>
    <p:extLst>
      <p:ext uri="{BB962C8B-B14F-4D97-AF65-F5344CB8AC3E}">
        <p14:creationId xmlns:p14="http://schemas.microsoft.com/office/powerpoint/2010/main" val="33131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barn(inVertical)">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FF0000"/>
                </a:solidFill>
              </a:rPr>
              <a:t>Yoğunluğu Belirlemede Temel Kurallar</a:t>
            </a:r>
            <a:endParaRPr lang="tr-TR" dirty="0"/>
          </a:p>
        </p:txBody>
      </p:sp>
      <p:sp>
        <p:nvSpPr>
          <p:cNvPr id="3" name="İçerik Yer Tutucusu 2"/>
          <p:cNvSpPr>
            <a:spLocks noGrp="1"/>
          </p:cNvSpPr>
          <p:nvPr>
            <p:ph idx="1"/>
          </p:nvPr>
        </p:nvSpPr>
        <p:spPr>
          <a:xfrm>
            <a:off x="457200" y="1340768"/>
            <a:ext cx="8229600" cy="4785395"/>
          </a:xfrm>
        </p:spPr>
        <p:txBody>
          <a:bodyPr>
            <a:normAutofit/>
          </a:bodyPr>
          <a:lstStyle/>
          <a:p>
            <a:pPr marL="0" indent="0">
              <a:buNone/>
            </a:pPr>
            <a:r>
              <a:rPr lang="tr-TR" b="1" dirty="0" err="1" smtClean="0">
                <a:latin typeface="Adobe Caslon Pro" pitchFamily="18" charset="-94"/>
              </a:rPr>
              <a:t>Taksonu</a:t>
            </a:r>
            <a:r>
              <a:rPr lang="tr-TR" b="1" dirty="0" smtClean="0">
                <a:latin typeface="Adobe Caslon Pro" pitchFamily="18" charset="-94"/>
              </a:rPr>
              <a:t> tanımlama düzeyi</a:t>
            </a:r>
            <a:endParaRPr lang="tr-TR" b="1" dirty="0">
              <a:latin typeface="Adobe Caslon Pro" pitchFamily="18" charset="-94"/>
            </a:endParaRPr>
          </a:p>
          <a:p>
            <a:endParaRPr lang="tr-TR" dirty="0" smtClean="0"/>
          </a:p>
          <a:p>
            <a:endParaRPr lang="tr-TR" dirty="0"/>
          </a:p>
          <a:p>
            <a:endParaRPr lang="tr-TR" dirty="0" smtClean="0"/>
          </a:p>
          <a:p>
            <a:endParaRPr lang="tr-TR" dirty="0"/>
          </a:p>
          <a:p>
            <a:endParaRPr lang="tr-TR" dirty="0" smtClean="0"/>
          </a:p>
          <a:p>
            <a:pPr marL="0" indent="0">
              <a:buNone/>
            </a:pPr>
            <a:endParaRPr lang="tr-TR" dirty="0" smtClean="0"/>
          </a:p>
          <a:p>
            <a:pPr marL="0" indent="0">
              <a:buNone/>
            </a:pPr>
            <a:r>
              <a:rPr lang="tr-TR" dirty="0" smtClean="0"/>
              <a:t>Diğer temel kurallar kullanılan </a:t>
            </a:r>
            <a:r>
              <a:rPr lang="tr-TR" dirty="0" err="1" smtClean="0"/>
              <a:t>metota</a:t>
            </a:r>
            <a:r>
              <a:rPr lang="tr-TR" dirty="0" smtClean="0"/>
              <a:t> özeldir.</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115</a:t>
            </a:fld>
            <a:endParaRPr lang="tr-TR"/>
          </a:p>
        </p:txBody>
      </p:sp>
      <p:graphicFrame>
        <p:nvGraphicFramePr>
          <p:cNvPr id="5" name="Diyagram 4"/>
          <p:cNvGraphicFramePr/>
          <p:nvPr>
            <p:extLst>
              <p:ext uri="{D42A27DB-BD31-4B8C-83A1-F6EECF244321}">
                <p14:modId xmlns:p14="http://schemas.microsoft.com/office/powerpoint/2010/main" val="287472338"/>
              </p:ext>
            </p:extLst>
          </p:nvPr>
        </p:nvGraphicFramePr>
        <p:xfrm>
          <a:off x="539552" y="1916832"/>
          <a:ext cx="8064896"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177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smtClean="0"/>
              <a:t>Sayma yöntemi ve Yoğunluk</a:t>
            </a:r>
            <a:endParaRPr lang="tr-TR" sz="3200" dirty="0"/>
          </a:p>
        </p:txBody>
      </p:sp>
      <p:sp>
        <p:nvSpPr>
          <p:cNvPr id="3" name="İçerik Yer Tutucusu 2"/>
          <p:cNvSpPr>
            <a:spLocks noGrp="1"/>
          </p:cNvSpPr>
          <p:nvPr>
            <p:ph idx="1"/>
          </p:nvPr>
        </p:nvSpPr>
        <p:spPr/>
        <p:txBody>
          <a:bodyPr>
            <a:normAutofit/>
          </a:bodyPr>
          <a:lstStyle/>
          <a:p>
            <a:pPr marL="0" indent="0" algn="just">
              <a:buNone/>
            </a:pPr>
            <a:r>
              <a:rPr lang="tr-TR" sz="2800" dirty="0" smtClean="0"/>
              <a:t>Dört kenarlı çerçeve şeklindeki örnek parsel en kullanışlı olanı..</a:t>
            </a:r>
          </a:p>
          <a:p>
            <a:pPr marL="0" indent="0" algn="just">
              <a:buNone/>
            </a:pPr>
            <a:endParaRPr lang="tr-TR" sz="2800" dirty="0"/>
          </a:p>
          <a:p>
            <a:pPr marL="0" indent="0" algn="just">
              <a:buNone/>
            </a:pPr>
            <a:r>
              <a:rPr lang="tr-TR" sz="2800" dirty="0" smtClean="0"/>
              <a:t>Taşıma kolaylığı bakımından 1 m² olan tercih edilir.</a:t>
            </a:r>
          </a:p>
          <a:p>
            <a:pPr marL="0" indent="0" algn="just">
              <a:buNone/>
            </a:pPr>
            <a:endParaRPr lang="tr-TR" sz="2800" dirty="0"/>
          </a:p>
          <a:p>
            <a:pPr marL="0" indent="0" algn="just">
              <a:buNone/>
            </a:pPr>
            <a:r>
              <a:rPr lang="tr-TR" sz="2800" dirty="0" smtClean="0"/>
              <a:t>Daha büyük olan için ip veya plastik şerit ile çevirerek oluştururuz.</a:t>
            </a: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116</a:t>
            </a:fld>
            <a:endParaRPr lang="tr-TR"/>
          </a:p>
        </p:txBody>
      </p:sp>
    </p:spTree>
    <p:extLst>
      <p:ext uri="{BB962C8B-B14F-4D97-AF65-F5344CB8AC3E}">
        <p14:creationId xmlns:p14="http://schemas.microsoft.com/office/powerpoint/2010/main" val="38437120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5472192" cy="759164"/>
          </a:xfrm>
        </p:spPr>
        <p:txBody>
          <a:bodyPr/>
          <a:lstStyle/>
          <a:p>
            <a:r>
              <a:rPr lang="tr-TR" sz="3200" dirty="0">
                <a:solidFill>
                  <a:prstClr val="black"/>
                </a:solidFill>
              </a:rPr>
              <a:t>Sayma yöntemi ve Yoğunluk</a:t>
            </a:r>
            <a:endParaRPr lang="tr-TR" dirty="0"/>
          </a:p>
        </p:txBody>
      </p:sp>
      <p:sp>
        <p:nvSpPr>
          <p:cNvPr id="3" name="İçerik Yer Tutucusu 2"/>
          <p:cNvSpPr>
            <a:spLocks noGrp="1"/>
          </p:cNvSpPr>
          <p:nvPr>
            <p:ph idx="1"/>
          </p:nvPr>
        </p:nvSpPr>
        <p:spPr>
          <a:xfrm>
            <a:off x="323528" y="1524246"/>
            <a:ext cx="4536504" cy="3404951"/>
          </a:xfrm>
        </p:spPr>
        <p:txBody>
          <a:bodyPr>
            <a:normAutofit/>
          </a:bodyPr>
          <a:lstStyle/>
          <a:p>
            <a:pPr marL="0" indent="0">
              <a:buNone/>
            </a:pPr>
            <a:r>
              <a:rPr lang="tr-TR" sz="2800" b="1" u="sng" dirty="0" smtClean="0"/>
              <a:t>Birimler</a:t>
            </a:r>
            <a:r>
              <a:rPr lang="tr-TR" sz="2800" dirty="0" smtClean="0"/>
              <a:t>: # bitki / birim alan</a:t>
            </a:r>
          </a:p>
          <a:p>
            <a:pPr marL="0" indent="0">
              <a:buNone/>
            </a:pPr>
            <a:r>
              <a:rPr lang="tr-TR" sz="2800" u="sng" dirty="0" smtClean="0"/>
              <a:t>Örnek:</a:t>
            </a:r>
          </a:p>
          <a:p>
            <a:pPr marL="0" indent="0">
              <a:buNone/>
            </a:pPr>
            <a:r>
              <a:rPr lang="tr-TR" sz="2800" i="1" dirty="0" err="1"/>
              <a:t>Viola</a:t>
            </a:r>
            <a:r>
              <a:rPr lang="tr-TR" sz="2800" i="1" dirty="0"/>
              <a:t> </a:t>
            </a:r>
            <a:r>
              <a:rPr lang="tr-TR" sz="2800" i="1" dirty="0" err="1" smtClean="0"/>
              <a:t>sieheana</a:t>
            </a:r>
            <a:r>
              <a:rPr lang="tr-TR" sz="2800" i="1" dirty="0" smtClean="0"/>
              <a:t>’ </a:t>
            </a:r>
            <a:r>
              <a:rPr lang="tr-TR" sz="2800" dirty="0" err="1" smtClean="0"/>
              <a:t>nın</a:t>
            </a:r>
            <a:r>
              <a:rPr lang="tr-TR" sz="2800" dirty="0" smtClean="0"/>
              <a:t> yoğunluğu</a:t>
            </a:r>
          </a:p>
          <a:p>
            <a:pPr marL="0" indent="0">
              <a:buNone/>
            </a:pPr>
            <a:r>
              <a:rPr lang="tr-TR" sz="2800" dirty="0" smtClean="0"/>
              <a:t>Üç adet 0.25 m² </a:t>
            </a:r>
            <a:r>
              <a:rPr lang="tr-TR" sz="2800" dirty="0" err="1" smtClean="0"/>
              <a:t>quadrat</a:t>
            </a:r>
            <a:endParaRPr lang="tr-TR" sz="2800" dirty="0" smtClean="0"/>
          </a:p>
          <a:p>
            <a:pPr marL="0" indent="0">
              <a:buNone/>
            </a:pPr>
            <a:r>
              <a:rPr lang="tr-TR" sz="2800" dirty="0" smtClean="0"/>
              <a:t>Örnek parsel başına 1, 0, 1</a:t>
            </a:r>
          </a:p>
          <a:p>
            <a:pPr marL="0" indent="0">
              <a:buNone/>
            </a:pPr>
            <a:endParaRPr lang="tr-TR" sz="2000" b="1" dirty="0" smtClean="0"/>
          </a:p>
          <a:p>
            <a:pPr marL="0" indent="0">
              <a:buNone/>
            </a:pPr>
            <a:r>
              <a:rPr lang="tr-TR" sz="2000" b="1" dirty="0" smtClean="0"/>
              <a:t>2 bitki / 3 </a:t>
            </a:r>
            <a:r>
              <a:rPr lang="tr-TR" sz="2000" b="1" dirty="0" err="1" smtClean="0"/>
              <a:t>quadrat</a:t>
            </a:r>
            <a:r>
              <a:rPr lang="tr-TR" sz="2000" b="1" dirty="0" smtClean="0"/>
              <a:t> = 0.66 bitki /</a:t>
            </a:r>
            <a:r>
              <a:rPr lang="tr-TR" sz="2000" b="1" dirty="0" err="1" smtClean="0"/>
              <a:t>quadrat</a:t>
            </a:r>
            <a:r>
              <a:rPr lang="tr-TR" sz="2000" b="1" dirty="0" smtClean="0"/>
              <a:t> </a:t>
            </a:r>
          </a:p>
          <a:p>
            <a:pPr marL="0" indent="0">
              <a:buNone/>
            </a:pPr>
            <a:endParaRPr lang="tr-TR" sz="2000" b="1" dirty="0"/>
          </a:p>
          <a:p>
            <a:pPr marL="0" indent="0">
              <a:buNone/>
            </a:pPr>
            <a:endParaRPr lang="tr-TR" sz="2800" dirty="0"/>
          </a:p>
          <a:p>
            <a:pPr marL="0" indent="0">
              <a:buNone/>
            </a:pP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117</a:t>
            </a:fld>
            <a:endParaRPr lang="tr-T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683" t="26508" r="12746" b="20654"/>
          <a:stretch/>
        </p:blipFill>
        <p:spPr bwMode="auto">
          <a:xfrm>
            <a:off x="5004048" y="1487163"/>
            <a:ext cx="3847606" cy="386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a:xfrm>
            <a:off x="6340355" y="993494"/>
            <a:ext cx="2843808" cy="39297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i="1" dirty="0" err="1" smtClean="0">
                <a:latin typeface="Adobe Caslon Pro" pitchFamily="18" charset="-94"/>
              </a:rPr>
              <a:t>Viola</a:t>
            </a:r>
            <a:r>
              <a:rPr lang="tr-TR" i="1" dirty="0" smtClean="0">
                <a:latin typeface="Adobe Caslon Pro" pitchFamily="18" charset="-94"/>
              </a:rPr>
              <a:t> </a:t>
            </a:r>
            <a:r>
              <a:rPr lang="tr-TR" i="1" dirty="0" err="1" smtClean="0">
                <a:latin typeface="Adobe Caslon Pro" pitchFamily="18" charset="-94"/>
              </a:rPr>
              <a:t>sieheana</a:t>
            </a:r>
            <a:endParaRPr lang="tr-TR" i="1" dirty="0">
              <a:latin typeface="Adobe Caslon Pro" pitchFamily="18" charset="-94"/>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92" y="882473"/>
            <a:ext cx="471932"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6165358" y="3212976"/>
            <a:ext cx="864096"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5261378" y="2060848"/>
            <a:ext cx="864096"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884368" y="4149080"/>
            <a:ext cx="864096"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179512" y="5445224"/>
            <a:ext cx="8352928" cy="1261884"/>
          </a:xfrm>
          <a:prstGeom prst="rect">
            <a:avLst/>
          </a:prstGeom>
        </p:spPr>
        <p:txBody>
          <a:bodyPr wrap="square">
            <a:spAutoFit/>
          </a:bodyPr>
          <a:lstStyle/>
          <a:p>
            <a:r>
              <a:rPr lang="tr-TR" sz="2400" b="1" dirty="0"/>
              <a:t>0.66 bitki /</a:t>
            </a:r>
            <a:r>
              <a:rPr lang="tr-TR" sz="2400" b="1" dirty="0" err="1"/>
              <a:t>quadrat</a:t>
            </a:r>
            <a:r>
              <a:rPr lang="tr-TR" sz="2400" b="1" dirty="0"/>
              <a:t> × 1 </a:t>
            </a:r>
            <a:r>
              <a:rPr lang="tr-TR" sz="2400" b="1" dirty="0" err="1" smtClean="0"/>
              <a:t>quadrat</a:t>
            </a:r>
            <a:r>
              <a:rPr lang="tr-TR" sz="2400" b="1" dirty="0" smtClean="0"/>
              <a:t> / 0.25 m² = 2,67 bitki / m²</a:t>
            </a:r>
          </a:p>
          <a:p>
            <a:r>
              <a:rPr lang="tr-TR" sz="2400" b="1" dirty="0"/>
              <a:t>	</a:t>
            </a:r>
            <a:r>
              <a:rPr lang="tr-TR" sz="2400" b="1" dirty="0" smtClean="0"/>
              <a:t>				         </a:t>
            </a:r>
            <a:r>
              <a:rPr lang="tr-TR" sz="2800" b="1" dirty="0" smtClean="0">
                <a:solidFill>
                  <a:srgbClr val="FF0000"/>
                </a:solidFill>
              </a:rPr>
              <a:t>=   ̴ 2.7  </a:t>
            </a:r>
            <a:r>
              <a:rPr lang="tr-TR" sz="2800" b="1" dirty="0">
                <a:solidFill>
                  <a:srgbClr val="FF0000"/>
                </a:solidFill>
              </a:rPr>
              <a:t>bitki / m²</a:t>
            </a:r>
          </a:p>
          <a:p>
            <a:endParaRPr lang="tr-TR" sz="2400" b="1" dirty="0"/>
          </a:p>
        </p:txBody>
      </p:sp>
    </p:spTree>
    <p:extLst>
      <p:ext uri="{BB962C8B-B14F-4D97-AF65-F5344CB8AC3E}">
        <p14:creationId xmlns:p14="http://schemas.microsoft.com/office/powerpoint/2010/main" val="14197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Yoğunluğu Belirmede Temel Kurallar</a:t>
            </a:r>
            <a:endParaRPr lang="tr-TR" dirty="0"/>
          </a:p>
        </p:txBody>
      </p:sp>
      <p:sp>
        <p:nvSpPr>
          <p:cNvPr id="3" name="İçerik Yer Tutucusu 2"/>
          <p:cNvSpPr>
            <a:spLocks noGrp="1"/>
          </p:cNvSpPr>
          <p:nvPr>
            <p:ph idx="1"/>
          </p:nvPr>
        </p:nvSpPr>
        <p:spPr>
          <a:xfrm>
            <a:off x="395536" y="1484784"/>
            <a:ext cx="8229600" cy="4525963"/>
          </a:xfrm>
        </p:spPr>
        <p:txBody>
          <a:bodyPr>
            <a:normAutofit lnSpcReduction="10000"/>
          </a:bodyPr>
          <a:lstStyle/>
          <a:p>
            <a:pPr marL="0" indent="0">
              <a:buNone/>
            </a:pPr>
            <a:r>
              <a:rPr lang="tr-TR" sz="2800" u="sng" dirty="0" smtClean="0">
                <a:latin typeface="Adobe Caslon Pro" pitchFamily="18" charset="-94"/>
              </a:rPr>
              <a:t>‘’Sayma birimini’’ tanımlama</a:t>
            </a:r>
          </a:p>
          <a:p>
            <a:pPr marL="0" indent="0">
              <a:buNone/>
            </a:pPr>
            <a:endParaRPr lang="tr-TR" sz="2800" dirty="0">
              <a:latin typeface="Adobe Caslon Pro" pitchFamily="18" charset="-94"/>
            </a:endParaRPr>
          </a:p>
          <a:p>
            <a:pPr marL="0" indent="0">
              <a:buNone/>
            </a:pPr>
            <a:r>
              <a:rPr lang="tr-TR" sz="2800" b="1" i="1" dirty="0" smtClean="0">
                <a:solidFill>
                  <a:schemeClr val="accent6">
                    <a:lumMod val="75000"/>
                  </a:schemeClr>
                </a:solidFill>
                <a:latin typeface="Adobe Caslon Pro" pitchFamily="18" charset="-94"/>
              </a:rPr>
              <a:t>Bitki bireyi?</a:t>
            </a:r>
          </a:p>
          <a:p>
            <a:pPr marL="0" indent="0">
              <a:buNone/>
            </a:pPr>
            <a:endParaRPr lang="tr-TR" sz="2800" i="1" dirty="0">
              <a:solidFill>
                <a:schemeClr val="accent6">
                  <a:lumMod val="75000"/>
                </a:schemeClr>
              </a:solidFill>
              <a:latin typeface="Adobe Caslon Pro" pitchFamily="18" charset="-94"/>
            </a:endParaRPr>
          </a:p>
          <a:p>
            <a:pPr marL="0" indent="0">
              <a:buNone/>
            </a:pPr>
            <a:r>
              <a:rPr lang="tr-TR" sz="2800" b="1" i="1" dirty="0" smtClean="0">
                <a:solidFill>
                  <a:schemeClr val="accent6">
                    <a:lumMod val="75000"/>
                  </a:schemeClr>
                </a:solidFill>
                <a:latin typeface="Adobe Caslon Pro" pitchFamily="18" charset="-94"/>
              </a:rPr>
              <a:t>Bitki kısımları</a:t>
            </a:r>
          </a:p>
          <a:p>
            <a:pPr marL="0" indent="0">
              <a:buNone/>
            </a:pPr>
            <a:r>
              <a:rPr lang="tr-TR" sz="2800" b="1" i="1" dirty="0">
                <a:solidFill>
                  <a:schemeClr val="accent6">
                    <a:lumMod val="75000"/>
                  </a:schemeClr>
                </a:solidFill>
                <a:latin typeface="Adobe Caslon Pro" pitchFamily="18" charset="-94"/>
              </a:rPr>
              <a:t> </a:t>
            </a:r>
            <a:r>
              <a:rPr lang="tr-TR" sz="2800" b="1" i="1" dirty="0" smtClean="0">
                <a:solidFill>
                  <a:schemeClr val="accent6">
                    <a:lumMod val="75000"/>
                  </a:schemeClr>
                </a:solidFill>
                <a:latin typeface="Adobe Caslon Pro" pitchFamily="18" charset="-94"/>
              </a:rPr>
              <a:t> </a:t>
            </a:r>
            <a:r>
              <a:rPr lang="tr-TR" sz="2800" b="1" dirty="0" smtClean="0">
                <a:solidFill>
                  <a:schemeClr val="accent6">
                    <a:lumMod val="75000"/>
                  </a:schemeClr>
                </a:solidFill>
                <a:latin typeface="Adobe Caslon Pro" pitchFamily="18" charset="-94"/>
              </a:rPr>
              <a:t>gövde</a:t>
            </a:r>
          </a:p>
          <a:p>
            <a:pPr marL="0" indent="0">
              <a:buNone/>
            </a:pPr>
            <a:r>
              <a:rPr lang="tr-TR" sz="2800" b="1" i="1" dirty="0">
                <a:solidFill>
                  <a:schemeClr val="accent6">
                    <a:lumMod val="75000"/>
                  </a:schemeClr>
                </a:solidFill>
                <a:latin typeface="Adobe Caslon Pro" pitchFamily="18" charset="-94"/>
              </a:rPr>
              <a:t> </a:t>
            </a:r>
            <a:r>
              <a:rPr lang="tr-TR" sz="2800" b="1" dirty="0" smtClean="0">
                <a:solidFill>
                  <a:schemeClr val="accent6">
                    <a:lumMod val="75000"/>
                  </a:schemeClr>
                </a:solidFill>
                <a:latin typeface="Adobe Caslon Pro" pitchFamily="18" charset="-94"/>
              </a:rPr>
              <a:t>sürgün</a:t>
            </a:r>
          </a:p>
          <a:p>
            <a:pPr marL="0" indent="0">
              <a:buNone/>
            </a:pPr>
            <a:r>
              <a:rPr lang="tr-TR" sz="2800" b="1" dirty="0">
                <a:solidFill>
                  <a:schemeClr val="accent6">
                    <a:lumMod val="75000"/>
                  </a:schemeClr>
                </a:solidFill>
                <a:latin typeface="Adobe Caslon Pro" pitchFamily="18" charset="-94"/>
              </a:rPr>
              <a:t> </a:t>
            </a:r>
            <a:r>
              <a:rPr lang="tr-TR" sz="2800" b="1" dirty="0" err="1" smtClean="0">
                <a:solidFill>
                  <a:schemeClr val="accent6">
                    <a:lumMod val="75000"/>
                  </a:schemeClr>
                </a:solidFill>
                <a:latin typeface="Adobe Caslon Pro" pitchFamily="18" charset="-94"/>
              </a:rPr>
              <a:t>infloresans</a:t>
            </a:r>
            <a:r>
              <a:rPr lang="tr-TR" sz="2800" b="1" dirty="0" smtClean="0">
                <a:solidFill>
                  <a:schemeClr val="accent6">
                    <a:lumMod val="75000"/>
                  </a:schemeClr>
                </a:solidFill>
                <a:latin typeface="Adobe Caslon Pro" pitchFamily="18" charset="-94"/>
              </a:rPr>
              <a:t> (çiçek durumu)</a:t>
            </a:r>
          </a:p>
          <a:p>
            <a:pPr marL="0" indent="0">
              <a:buNone/>
            </a:pPr>
            <a:r>
              <a:rPr lang="tr-TR" sz="2800" b="1" dirty="0">
                <a:solidFill>
                  <a:schemeClr val="accent6">
                    <a:lumMod val="75000"/>
                  </a:schemeClr>
                </a:solidFill>
                <a:latin typeface="Adobe Caslon Pro" pitchFamily="18" charset="-94"/>
              </a:rPr>
              <a:t> </a:t>
            </a:r>
            <a:r>
              <a:rPr lang="tr-TR" sz="2800" b="1" dirty="0" smtClean="0">
                <a:solidFill>
                  <a:schemeClr val="accent6">
                    <a:lumMod val="75000"/>
                  </a:schemeClr>
                </a:solidFill>
                <a:latin typeface="Adobe Caslon Pro" pitchFamily="18" charset="-94"/>
              </a:rPr>
              <a:t> </a:t>
            </a:r>
            <a:r>
              <a:rPr lang="tr-TR" sz="2800" b="1" dirty="0" err="1" smtClean="0">
                <a:solidFill>
                  <a:schemeClr val="accent6">
                    <a:lumMod val="75000"/>
                  </a:schemeClr>
                </a:solidFill>
                <a:latin typeface="Adobe Caslon Pro" pitchFamily="18" charset="-94"/>
              </a:rPr>
              <a:t>vd</a:t>
            </a:r>
            <a:endParaRPr lang="tr-TR" sz="2800" b="1" dirty="0">
              <a:solidFill>
                <a:schemeClr val="accent6">
                  <a:lumMod val="75000"/>
                </a:schemeClr>
              </a:solidFill>
              <a:latin typeface="Adobe Caslon Pro" pitchFamily="18" charset="-94"/>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118</a:t>
            </a:fld>
            <a:endParaRPr lang="tr-T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511945"/>
            <a:ext cx="237156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94" y="4572008"/>
            <a:ext cx="2422500" cy="18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3775" t="37052" r="26178" b="35313"/>
          <a:stretch/>
        </p:blipFill>
        <p:spPr bwMode="auto">
          <a:xfrm>
            <a:off x="6156176" y="2488784"/>
            <a:ext cx="232236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6744123" y="2927119"/>
            <a:ext cx="1146468" cy="923330"/>
          </a:xfrm>
          <a:prstGeom prst="rect">
            <a:avLst/>
          </a:prstGeom>
        </p:spPr>
        <p:txBody>
          <a:bodyPr wrap="none">
            <a:spAutoFit/>
          </a:bodyPr>
          <a:lstStyle/>
          <a:p>
            <a:r>
              <a:rPr lang="tr-TR" sz="5400" b="1" dirty="0">
                <a:solidFill>
                  <a:srgbClr val="FFFF00"/>
                </a:solidFill>
              </a:rPr>
              <a:t>???</a:t>
            </a:r>
          </a:p>
        </p:txBody>
      </p:sp>
    </p:spTree>
    <p:extLst>
      <p:ext uri="{BB962C8B-B14F-4D97-AF65-F5344CB8AC3E}">
        <p14:creationId xmlns:p14="http://schemas.microsoft.com/office/powerpoint/2010/main" val="38144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1000"/>
                                        <p:tgtEl>
                                          <p:spTgt spid="2053"/>
                                        </p:tgtEl>
                                      </p:cBhvr>
                                    </p:animEffect>
                                    <p:anim calcmode="lin" valueType="num">
                                      <p:cBhvr>
                                        <p:cTn id="35" dur="1000" fill="hold"/>
                                        <p:tgtEl>
                                          <p:spTgt spid="2053"/>
                                        </p:tgtEl>
                                        <p:attrNameLst>
                                          <p:attrName>ppt_x</p:attrName>
                                        </p:attrNameLst>
                                      </p:cBhvr>
                                      <p:tavLst>
                                        <p:tav tm="0">
                                          <p:val>
                                            <p:strVal val="#ppt_x"/>
                                          </p:val>
                                        </p:tav>
                                        <p:tav tm="100000">
                                          <p:val>
                                            <p:strVal val="#ppt_x"/>
                                          </p:val>
                                        </p:tav>
                                      </p:tavLst>
                                    </p:anim>
                                    <p:anim calcmode="lin" valueType="num">
                                      <p:cBhvr>
                                        <p:cTn id="3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Örnek parsel şeklini seçmek</a:t>
            </a:r>
            <a:endParaRPr lang="tr-TR" sz="3600" b="1" dirty="0">
              <a:solidFill>
                <a:srgbClr val="FF0000"/>
              </a:solidFill>
            </a:endParaRPr>
          </a:p>
        </p:txBody>
      </p:sp>
      <p:sp>
        <p:nvSpPr>
          <p:cNvPr id="3" name="İçerik Yer Tutucusu 2"/>
          <p:cNvSpPr>
            <a:spLocks noGrp="1"/>
          </p:cNvSpPr>
          <p:nvPr>
            <p:ph idx="1"/>
          </p:nvPr>
        </p:nvSpPr>
        <p:spPr>
          <a:xfrm>
            <a:off x="214282" y="1500174"/>
            <a:ext cx="5000625" cy="4525963"/>
          </a:xfrm>
        </p:spPr>
        <p:txBody>
          <a:bodyPr>
            <a:normAutofit/>
          </a:bodyPr>
          <a:lstStyle/>
          <a:p>
            <a:pPr marL="0" indent="0" algn="just">
              <a:buNone/>
            </a:pPr>
            <a:r>
              <a:rPr lang="tr-TR" sz="2800" b="1" dirty="0" smtClean="0">
                <a:solidFill>
                  <a:srgbClr val="FF0000"/>
                </a:solidFill>
              </a:rPr>
              <a:t>Amaç:</a:t>
            </a:r>
            <a:r>
              <a:rPr lang="tr-TR" sz="2800" dirty="0" smtClean="0"/>
              <a:t> Kesin, hatasız, verimli örnekleme yapmak.</a:t>
            </a:r>
          </a:p>
          <a:p>
            <a:pPr marL="0" indent="0" algn="just">
              <a:buNone/>
            </a:pPr>
            <a:endParaRPr lang="tr-TR" sz="2600" b="1" dirty="0" smtClean="0">
              <a:solidFill>
                <a:srgbClr val="FF0000"/>
              </a:solidFill>
            </a:endParaRPr>
          </a:p>
          <a:p>
            <a:pPr marL="0" indent="0" algn="just">
              <a:buNone/>
            </a:pPr>
            <a:r>
              <a:rPr lang="tr-TR" sz="2600" b="1" dirty="0" smtClean="0">
                <a:solidFill>
                  <a:srgbClr val="FF0000"/>
                </a:solidFill>
              </a:rPr>
              <a:t>Örnek parsel büyüklüğü ve şekli</a:t>
            </a:r>
          </a:p>
          <a:p>
            <a:pPr marL="0" indent="0" algn="just">
              <a:buNone/>
            </a:pPr>
            <a:r>
              <a:rPr lang="tr-TR" sz="2600" b="1" dirty="0">
                <a:solidFill>
                  <a:srgbClr val="FF0000"/>
                </a:solidFill>
              </a:rPr>
              <a:t> </a:t>
            </a:r>
            <a:r>
              <a:rPr lang="tr-TR" sz="2600" b="1" dirty="0" smtClean="0">
                <a:solidFill>
                  <a:srgbClr val="FF0000"/>
                </a:solidFill>
              </a:rPr>
              <a:t>   </a:t>
            </a:r>
            <a:r>
              <a:rPr lang="tr-TR" sz="2600" i="1" dirty="0" smtClean="0">
                <a:solidFill>
                  <a:srgbClr val="FF0000"/>
                </a:solidFill>
              </a:rPr>
              <a:t>Ortalama bitki büyüklüğü</a:t>
            </a:r>
          </a:p>
          <a:p>
            <a:pPr marL="0" indent="0" algn="just">
              <a:buNone/>
            </a:pPr>
            <a:r>
              <a:rPr lang="tr-TR" sz="2600" i="1" dirty="0">
                <a:solidFill>
                  <a:srgbClr val="FF0000"/>
                </a:solidFill>
              </a:rPr>
              <a:t> </a:t>
            </a:r>
            <a:r>
              <a:rPr lang="tr-TR" sz="2600" i="1" dirty="0" smtClean="0">
                <a:solidFill>
                  <a:srgbClr val="FF0000"/>
                </a:solidFill>
              </a:rPr>
              <a:t>   Bitki dağılışı</a:t>
            </a:r>
          </a:p>
          <a:p>
            <a:pPr marL="0" indent="0" algn="just">
              <a:buNone/>
            </a:pPr>
            <a:r>
              <a:rPr lang="tr-TR" sz="2600" b="1" dirty="0">
                <a:solidFill>
                  <a:srgbClr val="FF0000"/>
                </a:solidFill>
              </a:rPr>
              <a:t> </a:t>
            </a:r>
            <a:r>
              <a:rPr lang="tr-TR" sz="2600" b="1" dirty="0" smtClean="0">
                <a:solidFill>
                  <a:srgbClr val="FF0000"/>
                </a:solidFill>
              </a:rPr>
              <a:t>     </a:t>
            </a:r>
            <a:r>
              <a:rPr lang="tr-TR" sz="2600" dirty="0" smtClean="0">
                <a:solidFill>
                  <a:srgbClr val="FF0000"/>
                </a:solidFill>
                <a:latin typeface="Adobe Caslon Pro" pitchFamily="18" charset="-94"/>
              </a:rPr>
              <a:t>Homojen (eşit dağılım)</a:t>
            </a:r>
          </a:p>
          <a:p>
            <a:pPr marL="0" indent="0" algn="just">
              <a:buNone/>
            </a:pPr>
            <a:r>
              <a:rPr lang="tr-TR" sz="2600" dirty="0">
                <a:solidFill>
                  <a:srgbClr val="FF0000"/>
                </a:solidFill>
                <a:latin typeface="Adobe Caslon Pro" pitchFamily="18" charset="-94"/>
              </a:rPr>
              <a:t> </a:t>
            </a:r>
            <a:r>
              <a:rPr lang="tr-TR" sz="2600" dirty="0" smtClean="0">
                <a:solidFill>
                  <a:srgbClr val="FF0000"/>
                </a:solidFill>
                <a:latin typeface="Adobe Caslon Pro" pitchFamily="18" charset="-94"/>
              </a:rPr>
              <a:t>   Heterojen (düzensiz, küme)</a:t>
            </a:r>
          </a:p>
          <a:p>
            <a:pPr marL="0" indent="0" algn="just">
              <a:buNone/>
            </a:pPr>
            <a:r>
              <a:rPr lang="tr-TR" sz="2600" dirty="0">
                <a:solidFill>
                  <a:srgbClr val="FF0000"/>
                </a:solidFill>
                <a:latin typeface="Adobe Caslon Pro" pitchFamily="18" charset="-94"/>
              </a:rPr>
              <a:t> </a:t>
            </a:r>
            <a:r>
              <a:rPr lang="tr-TR" sz="2600" dirty="0" smtClean="0">
                <a:solidFill>
                  <a:srgbClr val="FF0000"/>
                </a:solidFill>
                <a:latin typeface="Adobe Caslon Pro" pitchFamily="18" charset="-94"/>
              </a:rPr>
              <a:t>   Mekansal </a:t>
            </a:r>
            <a:r>
              <a:rPr lang="tr-TR" sz="2600" dirty="0" err="1" smtClean="0">
                <a:solidFill>
                  <a:srgbClr val="FF0000"/>
                </a:solidFill>
                <a:latin typeface="Adobe Caslon Pro" pitchFamily="18" charset="-94"/>
              </a:rPr>
              <a:t>gradiyent</a:t>
            </a:r>
            <a:endParaRPr lang="tr-TR" sz="2600" dirty="0">
              <a:solidFill>
                <a:srgbClr val="FF0000"/>
              </a:solidFill>
              <a:latin typeface="Adobe Caslon Pro" pitchFamily="18" charset="-94"/>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119</a:t>
            </a:fld>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772816"/>
            <a:ext cx="41433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7236296" y="3356992"/>
            <a:ext cx="21602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6102691" y="3582875"/>
            <a:ext cx="21602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7236296" y="3798899"/>
            <a:ext cx="1728192" cy="278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18715" y="5209506"/>
            <a:ext cx="1728192" cy="278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925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Başlık 1"/>
          <p:cNvSpPr>
            <a:spLocks noGrp="1"/>
          </p:cNvSpPr>
          <p:nvPr>
            <p:ph type="title"/>
          </p:nvPr>
        </p:nvSpPr>
        <p:spPr/>
        <p:txBody>
          <a:bodyPr/>
          <a:lstStyle/>
          <a:p>
            <a:r>
              <a:rPr lang="tr-TR" altLang="tr-TR" sz="3200" b="1" smtClean="0">
                <a:solidFill>
                  <a:srgbClr val="FF0000"/>
                </a:solidFill>
              </a:rPr>
              <a:t>Örnek parsel büyüklüğünün kesin sonuca etkisi</a:t>
            </a:r>
          </a:p>
        </p:txBody>
      </p:sp>
      <p:sp>
        <p:nvSpPr>
          <p:cNvPr id="3" name="İçerik Yer Tutucusu 2"/>
          <p:cNvSpPr>
            <a:spLocks noGrp="1"/>
          </p:cNvSpPr>
          <p:nvPr>
            <p:ph idx="1"/>
          </p:nvPr>
        </p:nvSpPr>
        <p:spPr>
          <a:xfrm>
            <a:off x="457200" y="1600200"/>
            <a:ext cx="5554663" cy="4525963"/>
          </a:xfrm>
        </p:spPr>
        <p:txBody>
          <a:bodyPr/>
          <a:lstStyle/>
          <a:p>
            <a:pPr marL="0" indent="0">
              <a:buFontTx/>
              <a:buNone/>
            </a:pPr>
            <a:r>
              <a:rPr lang="tr-TR" altLang="tr-TR" sz="2800" smtClean="0"/>
              <a:t>Populasyon yoğunluğu 0.8 bitki/m²</a:t>
            </a:r>
          </a:p>
          <a:p>
            <a:pPr marL="0" indent="0">
              <a:buFontTx/>
              <a:buNone/>
            </a:pPr>
            <a:r>
              <a:rPr lang="tr-TR" altLang="tr-TR" sz="2800" smtClean="0"/>
              <a:t>Farklı boyutlarda kare örnek parsel</a:t>
            </a:r>
          </a:p>
          <a:p>
            <a:pPr marL="0" indent="0">
              <a:buFontTx/>
              <a:buNone/>
            </a:pPr>
            <a:r>
              <a:rPr lang="tr-TR" altLang="tr-TR" sz="2800" smtClean="0"/>
              <a:t>N = 5</a:t>
            </a:r>
          </a:p>
          <a:p>
            <a:pPr marL="0" indent="0">
              <a:buFontTx/>
              <a:buNone/>
            </a:pPr>
            <a:endParaRPr lang="tr-TR" altLang="tr-TR" sz="2800" smtClean="0"/>
          </a:p>
        </p:txBody>
      </p:sp>
      <p:sp>
        <p:nvSpPr>
          <p:cNvPr id="80900"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D7B394CC-3DC1-4970-B9E9-E91A6A63DF9B}" type="slidenum">
              <a:rPr lang="tr-TR" altLang="tr-TR" sz="1400"/>
              <a:pPr>
                <a:spcBef>
                  <a:spcPct val="0"/>
                </a:spcBef>
                <a:buFontTx/>
                <a:buNone/>
              </a:pPr>
              <a:t>12</a:t>
            </a:fld>
            <a:endParaRPr lang="tr-TR" altLang="tr-TR" sz="140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484313"/>
            <a:ext cx="282892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o 4"/>
          <p:cNvGraphicFramePr>
            <a:graphicFrameLocks noGrp="1"/>
          </p:cNvGraphicFramePr>
          <p:nvPr/>
        </p:nvGraphicFramePr>
        <p:xfrm>
          <a:off x="395288" y="3573463"/>
          <a:ext cx="5472112" cy="2103436"/>
        </p:xfrm>
        <a:graphic>
          <a:graphicData uri="http://schemas.openxmlformats.org/drawingml/2006/table">
            <a:tbl>
              <a:tblPr firstRow="1" bandRow="1">
                <a:tableStyleId>{5C22544A-7EE6-4342-B048-85BDC9FD1C3A}</a:tableStyleId>
              </a:tblPr>
              <a:tblGrid>
                <a:gridCol w="1296027"/>
                <a:gridCol w="1440029"/>
                <a:gridCol w="1368028"/>
                <a:gridCol w="1368028"/>
              </a:tblGrid>
              <a:tr h="823084">
                <a:tc>
                  <a:txBody>
                    <a:bodyPr/>
                    <a:lstStyle/>
                    <a:p>
                      <a:pPr algn="ctr"/>
                      <a:r>
                        <a:rPr lang="tr-TR" sz="1600" dirty="0" smtClean="0"/>
                        <a:t>Örnek</a:t>
                      </a:r>
                      <a:r>
                        <a:rPr lang="tr-TR" sz="1600" baseline="0" dirty="0" smtClean="0"/>
                        <a:t> parsel büyüklüğü</a:t>
                      </a:r>
                      <a:endParaRPr lang="tr-TR" sz="1600" dirty="0"/>
                    </a:p>
                  </a:txBody>
                  <a:tcPr marL="91432" marR="91432" marT="45727" marB="45727"/>
                </a:tc>
                <a:tc>
                  <a:txBody>
                    <a:bodyPr/>
                    <a:lstStyle/>
                    <a:p>
                      <a:pPr algn="ctr"/>
                      <a:r>
                        <a:rPr lang="tr-TR" sz="1800" dirty="0" smtClean="0"/>
                        <a:t>Sayılar</a:t>
                      </a:r>
                      <a:endParaRPr lang="tr-TR" sz="1800" dirty="0"/>
                    </a:p>
                  </a:txBody>
                  <a:tcPr marL="91432" marR="91432" marT="45727" marB="45727" anchor="ctr"/>
                </a:tc>
                <a:tc>
                  <a:txBody>
                    <a:bodyPr/>
                    <a:lstStyle/>
                    <a:p>
                      <a:pPr algn="ctr"/>
                      <a:r>
                        <a:rPr lang="tr-TR" sz="1800" dirty="0" smtClean="0"/>
                        <a:t>Ortalama</a:t>
                      </a:r>
                    </a:p>
                    <a:p>
                      <a:pPr algn="ctr"/>
                      <a:r>
                        <a:rPr lang="tr-TR" sz="1800" dirty="0" smtClean="0"/>
                        <a:t>(# / m²)</a:t>
                      </a:r>
                      <a:endParaRPr lang="tr-TR" sz="1800" dirty="0"/>
                    </a:p>
                  </a:txBody>
                  <a:tcPr marL="91432" marR="91432" marT="45727" marB="45727" anchor="ctr"/>
                </a:tc>
                <a:tc>
                  <a:txBody>
                    <a:bodyPr/>
                    <a:lstStyle/>
                    <a:p>
                      <a:pPr algn="ctr"/>
                      <a:r>
                        <a:rPr lang="tr-TR" sz="1800" dirty="0" smtClean="0"/>
                        <a:t>St. Sapma</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 / m²)</a:t>
                      </a:r>
                    </a:p>
                  </a:txBody>
                  <a:tcPr marL="91432" marR="91432" marT="45727" marB="45727"/>
                </a:tc>
              </a:tr>
              <a:tr h="640176">
                <a:tc>
                  <a:txBody>
                    <a:bodyPr/>
                    <a:lstStyle/>
                    <a:p>
                      <a:pPr algn="ctr"/>
                      <a:r>
                        <a:rPr lang="tr-TR" sz="1800" dirty="0" smtClean="0"/>
                        <a:t>Küçük</a:t>
                      </a:r>
                    </a:p>
                    <a:p>
                      <a:pPr algn="ctr"/>
                      <a:r>
                        <a:rPr lang="tr-TR" sz="1800" dirty="0" smtClean="0"/>
                        <a:t>(1 m²)</a:t>
                      </a:r>
                      <a:endParaRPr lang="tr-TR" sz="1800" dirty="0"/>
                    </a:p>
                  </a:txBody>
                  <a:tcPr marL="91432" marR="91432" marT="45727" marB="45727" anchor="ctr"/>
                </a:tc>
                <a:tc>
                  <a:txBody>
                    <a:bodyPr/>
                    <a:lstStyle/>
                    <a:p>
                      <a:pPr algn="ctr"/>
                      <a:r>
                        <a:rPr lang="tr-TR" sz="1800" dirty="0" smtClean="0"/>
                        <a:t>(1,0,0,3,0)</a:t>
                      </a:r>
                      <a:endParaRPr lang="tr-TR" sz="1800" dirty="0"/>
                    </a:p>
                  </a:txBody>
                  <a:tcPr marL="91432" marR="91432" marT="45727" marB="45727" anchor="ctr"/>
                </a:tc>
                <a:tc>
                  <a:txBody>
                    <a:bodyPr/>
                    <a:lstStyle/>
                    <a:p>
                      <a:pPr algn="ctr"/>
                      <a:r>
                        <a:rPr lang="tr-TR" sz="1800" dirty="0" smtClean="0"/>
                        <a:t>0.8</a:t>
                      </a:r>
                      <a:endParaRPr lang="tr-TR" sz="1800" dirty="0"/>
                    </a:p>
                  </a:txBody>
                  <a:tcPr marL="91432" marR="91432" marT="45727" marB="45727" anchor="ctr"/>
                </a:tc>
                <a:tc>
                  <a:txBody>
                    <a:bodyPr/>
                    <a:lstStyle/>
                    <a:p>
                      <a:pPr algn="ctr"/>
                      <a:r>
                        <a:rPr lang="tr-TR" sz="1800" dirty="0" smtClean="0"/>
                        <a:t>1.3</a:t>
                      </a:r>
                      <a:endParaRPr lang="tr-TR" sz="1800" dirty="0"/>
                    </a:p>
                  </a:txBody>
                  <a:tcPr marL="91432" marR="91432" marT="45727" marB="45727" anchor="ctr"/>
                </a:tc>
              </a:tr>
              <a:tr h="640176">
                <a:tc>
                  <a:txBody>
                    <a:bodyPr/>
                    <a:lstStyle/>
                    <a:p>
                      <a:pPr algn="ctr"/>
                      <a:r>
                        <a:rPr lang="tr-TR" sz="1800" dirty="0" smtClean="0"/>
                        <a:t>Büyük</a:t>
                      </a:r>
                    </a:p>
                    <a:p>
                      <a:pPr algn="ctr"/>
                      <a:r>
                        <a:rPr lang="tr-TR" sz="1800" dirty="0" smtClean="0"/>
                        <a:t>(2.25 m²)</a:t>
                      </a:r>
                      <a:endParaRPr lang="tr-TR" sz="1800" dirty="0"/>
                    </a:p>
                  </a:txBody>
                  <a:tcPr marL="91432" marR="91432" marT="45727" marB="45727" anchor="ctr"/>
                </a:tc>
                <a:tc>
                  <a:txBody>
                    <a:bodyPr/>
                    <a:lstStyle/>
                    <a:p>
                      <a:pPr algn="ctr"/>
                      <a:r>
                        <a:rPr lang="tr-TR" sz="1800" dirty="0" smtClean="0"/>
                        <a:t>(2,0,2,3,1)</a:t>
                      </a:r>
                      <a:endParaRPr lang="tr-TR" sz="1800" dirty="0"/>
                    </a:p>
                  </a:txBody>
                  <a:tcPr marL="91432" marR="91432" marT="45727" marB="45727" anchor="ctr"/>
                </a:tc>
                <a:tc>
                  <a:txBody>
                    <a:bodyPr/>
                    <a:lstStyle/>
                    <a:p>
                      <a:pPr algn="ctr"/>
                      <a:r>
                        <a:rPr lang="tr-TR" sz="1800" dirty="0" smtClean="0"/>
                        <a:t>0.7</a:t>
                      </a:r>
                      <a:endParaRPr lang="tr-TR" sz="1800" dirty="0"/>
                    </a:p>
                  </a:txBody>
                  <a:tcPr marL="91432" marR="91432" marT="45727" marB="45727" anchor="ctr"/>
                </a:tc>
                <a:tc>
                  <a:txBody>
                    <a:bodyPr/>
                    <a:lstStyle/>
                    <a:p>
                      <a:pPr algn="ctr"/>
                      <a:r>
                        <a:rPr lang="tr-TR" sz="1800" dirty="0" smtClean="0"/>
                        <a:t>0.5</a:t>
                      </a:r>
                      <a:endParaRPr lang="tr-TR" sz="1800" dirty="0"/>
                    </a:p>
                  </a:txBody>
                  <a:tcPr marL="91432" marR="91432" marT="45727" marB="45727" anchor="ctr"/>
                </a:tc>
              </a:tr>
            </a:tbl>
          </a:graphicData>
        </a:graphic>
      </p:graphicFrame>
    </p:spTree>
    <p:extLst>
      <p:ext uri="{BB962C8B-B14F-4D97-AF65-F5344CB8AC3E}">
        <p14:creationId xmlns:p14="http://schemas.microsoft.com/office/powerpoint/2010/main" val="1315371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Örnek parsel büyüklüğü</a:t>
            </a:r>
            <a:endParaRPr lang="tr-TR" sz="3600" b="1" dirty="0">
              <a:solidFill>
                <a:srgbClr val="FF0000"/>
              </a:solidFill>
            </a:endParaRPr>
          </a:p>
        </p:txBody>
      </p:sp>
      <p:sp>
        <p:nvSpPr>
          <p:cNvPr id="3" name="İçerik Yer Tutucusu 2"/>
          <p:cNvSpPr>
            <a:spLocks noGrp="1"/>
          </p:cNvSpPr>
          <p:nvPr>
            <p:ph idx="1"/>
          </p:nvPr>
        </p:nvSpPr>
        <p:spPr>
          <a:xfrm>
            <a:off x="499837" y="1484784"/>
            <a:ext cx="8229600" cy="4525963"/>
          </a:xfrm>
        </p:spPr>
        <p:txBody>
          <a:bodyPr/>
          <a:lstStyle/>
          <a:p>
            <a:pPr marL="0" indent="0">
              <a:buNone/>
            </a:pPr>
            <a:r>
              <a:rPr lang="tr-TR" dirty="0" smtClean="0">
                <a:solidFill>
                  <a:srgbClr val="FF0000"/>
                </a:solidFill>
              </a:rPr>
              <a:t>Genel öneriler</a:t>
            </a:r>
          </a:p>
          <a:p>
            <a:pPr marL="0" indent="0">
              <a:buNone/>
            </a:pPr>
            <a:r>
              <a:rPr lang="tr-TR" sz="2800" dirty="0" smtClean="0"/>
              <a:t>Ortalama bitki boyutundan daha büyük olsun</a:t>
            </a:r>
          </a:p>
          <a:p>
            <a:pPr marL="0" indent="0">
              <a:buNone/>
            </a:pPr>
            <a:r>
              <a:rPr lang="tr-TR" sz="2800" dirty="0" smtClean="0"/>
              <a:t>Bitkiler arasındaki boşluktan daha büyük olsun</a:t>
            </a:r>
          </a:p>
          <a:p>
            <a:pPr marL="0" indent="0">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120</a:t>
            </a:fld>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1" y="3140968"/>
            <a:ext cx="6184251"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907976" y="3581400"/>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2915816" y="3484463"/>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4003275" y="3836497"/>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3802985" y="5162102"/>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6516216" y="4869160"/>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p:cNvSpPr/>
          <p:nvPr/>
        </p:nvSpPr>
        <p:spPr>
          <a:xfrm>
            <a:off x="7236296" y="3496338"/>
            <a:ext cx="180020" cy="1800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907976" y="3898531"/>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2905698" y="3481405"/>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003275" y="3820396"/>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802985" y="5162101"/>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6508275" y="4857846"/>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7236296" y="3484463"/>
            <a:ext cx="351656" cy="3401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911848" y="4479665"/>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2905698" y="3466609"/>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p:cNvSpPr/>
          <p:nvPr/>
        </p:nvSpPr>
        <p:spPr>
          <a:xfrm>
            <a:off x="4003275" y="3824622"/>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3810369" y="5154833"/>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6508275" y="4856072"/>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7229708" y="3495278"/>
            <a:ext cx="639688" cy="6824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077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6" grpId="0" animBg="1"/>
      <p:bldP spid="14" grpId="0" animBg="1"/>
      <p:bldP spid="15" grpId="0" animBg="1"/>
      <p:bldP spid="16" grpId="0" animBg="1"/>
      <p:bldP spid="17" grpId="0" animBg="1"/>
      <p:bldP spid="18" grpId="0" animBg="1"/>
      <p:bldP spid="13" grpId="0" animBg="1"/>
      <p:bldP spid="20" grpId="0" animBg="1"/>
      <p:bldP spid="21" grpId="0" animBg="1"/>
      <p:bldP spid="22" grpId="0" animBg="1"/>
      <p:bldP spid="23" grpId="0" animBg="1"/>
      <p:bldP spid="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3600" b="1" dirty="0" smtClean="0">
                <a:solidFill>
                  <a:srgbClr val="FF0000"/>
                </a:solidFill>
              </a:rPr>
              <a:t>Örnek parselin şekli</a:t>
            </a:r>
            <a:endParaRPr lang="tr-TR" sz="3600" b="1" dirty="0">
              <a:solidFill>
                <a:srgbClr val="FF0000"/>
              </a:solidFill>
            </a:endParaRPr>
          </a:p>
        </p:txBody>
      </p:sp>
      <p:sp>
        <p:nvSpPr>
          <p:cNvPr id="3" name="İçerik Yer Tutucusu 2"/>
          <p:cNvSpPr>
            <a:spLocks noGrp="1"/>
          </p:cNvSpPr>
          <p:nvPr>
            <p:ph idx="1"/>
          </p:nvPr>
        </p:nvSpPr>
        <p:spPr>
          <a:xfrm>
            <a:off x="457200" y="1412776"/>
            <a:ext cx="8229600" cy="4713387"/>
          </a:xfrm>
        </p:spPr>
        <p:txBody>
          <a:bodyPr>
            <a:normAutofit/>
          </a:bodyPr>
          <a:lstStyle/>
          <a:p>
            <a:pPr marL="0" indent="0">
              <a:buNone/>
            </a:pPr>
            <a:r>
              <a:rPr lang="tr-TR" sz="2600" b="1" dirty="0" smtClean="0">
                <a:solidFill>
                  <a:schemeClr val="accent6">
                    <a:lumMod val="50000"/>
                  </a:schemeClr>
                </a:solidFill>
              </a:rPr>
              <a:t>İnce uzun örnek parsel daha çok bitki kümelerini içine alır.</a:t>
            </a:r>
          </a:p>
          <a:p>
            <a:pPr marL="0" indent="0">
              <a:buNone/>
            </a:pPr>
            <a:r>
              <a:rPr lang="tr-TR" sz="2800" b="1" dirty="0" smtClean="0">
                <a:solidFill>
                  <a:schemeClr val="accent6">
                    <a:lumMod val="50000"/>
                  </a:schemeClr>
                </a:solidFill>
              </a:rPr>
              <a:t>Seyrek vejetasyonda kesinliği arttırır.</a:t>
            </a:r>
            <a:endParaRPr lang="tr-TR" sz="2800" b="1" dirty="0">
              <a:solidFill>
                <a:schemeClr val="accent6">
                  <a:lumMod val="50000"/>
                </a:schemeClr>
              </a:solidFill>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121</a:t>
            </a:fld>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284984"/>
            <a:ext cx="6184251"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843808" y="3645024"/>
            <a:ext cx="432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3883766" y="4063012"/>
            <a:ext cx="432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3685468" y="5301208"/>
            <a:ext cx="432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164288" y="3794744"/>
            <a:ext cx="432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6405688" y="5013176"/>
            <a:ext cx="432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843808" y="3650728"/>
            <a:ext cx="79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p:cNvSpPr/>
          <p:nvPr/>
        </p:nvSpPr>
        <p:spPr>
          <a:xfrm>
            <a:off x="3883766" y="4063387"/>
            <a:ext cx="79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3685468" y="5301208"/>
            <a:ext cx="79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7164288" y="3803128"/>
            <a:ext cx="79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6405688" y="5016200"/>
            <a:ext cx="79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2843720" y="3645177"/>
            <a:ext cx="1548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3883766" y="4061997"/>
            <a:ext cx="1548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3679954" y="5301208"/>
            <a:ext cx="1548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7164288" y="3797577"/>
            <a:ext cx="1548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6405688" y="5016200"/>
            <a:ext cx="1548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1698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barn(inVertical)">
                                      <p:cBhvr>
                                        <p:cTn id="73" dur="500"/>
                                        <p:tgtEl>
                                          <p:spTgt spid="3">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Effect transition="in" filter="barn(inVertical)">
                                      <p:cBhvr>
                                        <p:cTn id="7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6" grpId="0" animBg="1"/>
      <p:bldP spid="12" grpId="0" animBg="1"/>
      <p:bldP spid="13" grpId="0" animBg="1"/>
      <p:bldP spid="14" grpId="0" animBg="1"/>
      <p:bldP spid="15" grpId="0" animBg="1"/>
      <p:bldP spid="11" grpId="0" animBg="1"/>
      <p:bldP spid="17" grpId="0" animBg="1"/>
      <p:bldP spid="18" grpId="0" animBg="1"/>
      <p:bldP spid="19" grpId="0" animBg="1"/>
      <p:bldP spid="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solidFill>
                  <a:srgbClr val="FF0000"/>
                </a:solidFill>
              </a:rPr>
              <a:t>Örnek parsel büyüklüğünün kesin sonuca etkisi</a:t>
            </a:r>
            <a:endParaRPr lang="tr-TR" sz="3200" b="1" dirty="0">
              <a:solidFill>
                <a:srgbClr val="FF0000"/>
              </a:solidFill>
            </a:endParaRPr>
          </a:p>
        </p:txBody>
      </p:sp>
      <p:sp>
        <p:nvSpPr>
          <p:cNvPr id="3" name="İçerik Yer Tutucusu 2"/>
          <p:cNvSpPr>
            <a:spLocks noGrp="1"/>
          </p:cNvSpPr>
          <p:nvPr>
            <p:ph idx="1"/>
          </p:nvPr>
        </p:nvSpPr>
        <p:spPr>
          <a:xfrm>
            <a:off x="457200" y="1600200"/>
            <a:ext cx="5554960" cy="4525963"/>
          </a:xfrm>
        </p:spPr>
        <p:txBody>
          <a:bodyPr>
            <a:normAutofit/>
          </a:bodyPr>
          <a:lstStyle/>
          <a:p>
            <a:pPr marL="0" indent="0">
              <a:buNone/>
            </a:pPr>
            <a:r>
              <a:rPr lang="tr-TR" sz="2800" dirty="0" err="1" smtClean="0"/>
              <a:t>Populasyon</a:t>
            </a:r>
            <a:r>
              <a:rPr lang="tr-TR" sz="2800" dirty="0" smtClean="0"/>
              <a:t> yoğunluğu 0.8 bitki/m²</a:t>
            </a:r>
          </a:p>
          <a:p>
            <a:pPr marL="0" indent="0">
              <a:buNone/>
            </a:pPr>
            <a:r>
              <a:rPr lang="tr-TR" sz="2800" dirty="0" smtClean="0"/>
              <a:t>Farklı boyutlarda kare örnek parsel</a:t>
            </a:r>
          </a:p>
          <a:p>
            <a:pPr marL="0" indent="0">
              <a:buNone/>
            </a:pPr>
            <a:r>
              <a:rPr lang="tr-TR" sz="2800" dirty="0" smtClean="0"/>
              <a:t>N = 5</a:t>
            </a:r>
          </a:p>
          <a:p>
            <a:pPr marL="0" indent="0">
              <a:buNone/>
            </a:pP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122</a:t>
            </a:fld>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484784"/>
            <a:ext cx="2829154"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o 4"/>
          <p:cNvGraphicFramePr>
            <a:graphicFrameLocks noGrp="1"/>
          </p:cNvGraphicFramePr>
          <p:nvPr>
            <p:extLst>
              <p:ext uri="{D42A27DB-BD31-4B8C-83A1-F6EECF244321}">
                <p14:modId xmlns:p14="http://schemas.microsoft.com/office/powerpoint/2010/main" val="2491869655"/>
              </p:ext>
            </p:extLst>
          </p:nvPr>
        </p:nvGraphicFramePr>
        <p:xfrm>
          <a:off x="214283" y="3573016"/>
          <a:ext cx="5715040" cy="2103120"/>
        </p:xfrm>
        <a:graphic>
          <a:graphicData uri="http://schemas.openxmlformats.org/drawingml/2006/table">
            <a:tbl>
              <a:tblPr firstRow="1" bandRow="1">
                <a:tableStyleId>{5C22544A-7EE6-4342-B048-85BDC9FD1C3A}</a:tableStyleId>
              </a:tblPr>
              <a:tblGrid>
                <a:gridCol w="1196845"/>
                <a:gridCol w="1557997"/>
                <a:gridCol w="1480099"/>
                <a:gridCol w="1480099"/>
              </a:tblGrid>
              <a:tr h="370840">
                <a:tc>
                  <a:txBody>
                    <a:bodyPr/>
                    <a:lstStyle/>
                    <a:p>
                      <a:pPr algn="ctr"/>
                      <a:r>
                        <a:rPr lang="tr-TR" sz="1600" dirty="0" smtClean="0"/>
                        <a:t>Örnek</a:t>
                      </a:r>
                      <a:r>
                        <a:rPr lang="tr-TR" sz="1600" baseline="0" dirty="0" smtClean="0"/>
                        <a:t> parsel büyüklüğü</a:t>
                      </a:r>
                      <a:endParaRPr lang="tr-TR" sz="1600" dirty="0"/>
                    </a:p>
                  </a:txBody>
                  <a:tcPr/>
                </a:tc>
                <a:tc>
                  <a:txBody>
                    <a:bodyPr/>
                    <a:lstStyle/>
                    <a:p>
                      <a:pPr algn="ctr"/>
                      <a:r>
                        <a:rPr lang="tr-TR" dirty="0" smtClean="0"/>
                        <a:t>Sayılar</a:t>
                      </a:r>
                      <a:endParaRPr lang="tr-TR" dirty="0"/>
                    </a:p>
                  </a:txBody>
                  <a:tcPr anchor="ctr"/>
                </a:tc>
                <a:tc>
                  <a:txBody>
                    <a:bodyPr/>
                    <a:lstStyle/>
                    <a:p>
                      <a:pPr algn="ctr"/>
                      <a:r>
                        <a:rPr lang="tr-TR" dirty="0" smtClean="0"/>
                        <a:t>Ortalama</a:t>
                      </a:r>
                    </a:p>
                    <a:p>
                      <a:pPr algn="ctr"/>
                      <a:r>
                        <a:rPr lang="tr-TR" dirty="0" smtClean="0"/>
                        <a:t>(# / m²)</a:t>
                      </a:r>
                      <a:endParaRPr lang="tr-TR" dirty="0"/>
                    </a:p>
                  </a:txBody>
                  <a:tcPr anchor="ctr"/>
                </a:tc>
                <a:tc>
                  <a:txBody>
                    <a:bodyPr/>
                    <a:lstStyle/>
                    <a:p>
                      <a:pPr algn="ctr"/>
                      <a:r>
                        <a:rPr lang="tr-TR" dirty="0" smtClean="0"/>
                        <a:t>St. Sapma</a:t>
                      </a:r>
                    </a:p>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 m²)</a:t>
                      </a:r>
                    </a:p>
                  </a:txBody>
                  <a:tcPr/>
                </a:tc>
              </a:tr>
              <a:tr h="370840">
                <a:tc>
                  <a:txBody>
                    <a:bodyPr/>
                    <a:lstStyle/>
                    <a:p>
                      <a:pPr algn="ctr"/>
                      <a:r>
                        <a:rPr lang="tr-TR" dirty="0" smtClean="0"/>
                        <a:t>Küçük</a:t>
                      </a:r>
                    </a:p>
                    <a:p>
                      <a:pPr algn="ctr"/>
                      <a:r>
                        <a:rPr lang="tr-TR" dirty="0" smtClean="0"/>
                        <a:t>(1 m²)</a:t>
                      </a:r>
                      <a:endParaRPr lang="tr-TR" dirty="0"/>
                    </a:p>
                  </a:txBody>
                  <a:tcPr anchor="ctr"/>
                </a:tc>
                <a:tc>
                  <a:txBody>
                    <a:bodyPr/>
                    <a:lstStyle/>
                    <a:p>
                      <a:pPr algn="ctr"/>
                      <a:r>
                        <a:rPr lang="tr-TR" dirty="0" smtClean="0"/>
                        <a:t>(1,0,0,3,0)</a:t>
                      </a:r>
                      <a:endParaRPr lang="tr-TR" dirty="0"/>
                    </a:p>
                  </a:txBody>
                  <a:tcPr anchor="ctr"/>
                </a:tc>
                <a:tc>
                  <a:txBody>
                    <a:bodyPr/>
                    <a:lstStyle/>
                    <a:p>
                      <a:pPr algn="ctr"/>
                      <a:r>
                        <a:rPr lang="tr-TR" dirty="0" smtClean="0"/>
                        <a:t>0.8</a:t>
                      </a:r>
                      <a:endParaRPr lang="tr-TR" dirty="0"/>
                    </a:p>
                  </a:txBody>
                  <a:tcPr anchor="ctr"/>
                </a:tc>
                <a:tc>
                  <a:txBody>
                    <a:bodyPr/>
                    <a:lstStyle/>
                    <a:p>
                      <a:pPr algn="ctr"/>
                      <a:r>
                        <a:rPr lang="tr-TR" dirty="0" smtClean="0"/>
                        <a:t>1.3</a:t>
                      </a:r>
                      <a:endParaRPr lang="tr-TR" dirty="0"/>
                    </a:p>
                  </a:txBody>
                  <a:tcPr anchor="ctr"/>
                </a:tc>
              </a:tr>
              <a:tr h="370840">
                <a:tc>
                  <a:txBody>
                    <a:bodyPr/>
                    <a:lstStyle/>
                    <a:p>
                      <a:pPr algn="ctr"/>
                      <a:r>
                        <a:rPr lang="tr-TR" dirty="0" smtClean="0"/>
                        <a:t>Büyük</a:t>
                      </a:r>
                    </a:p>
                    <a:p>
                      <a:pPr algn="ctr"/>
                      <a:r>
                        <a:rPr lang="tr-TR" dirty="0" smtClean="0"/>
                        <a:t>(2.25 m²)</a:t>
                      </a:r>
                      <a:endParaRPr lang="tr-TR" dirty="0"/>
                    </a:p>
                  </a:txBody>
                  <a:tcPr anchor="ctr"/>
                </a:tc>
                <a:tc>
                  <a:txBody>
                    <a:bodyPr/>
                    <a:lstStyle/>
                    <a:p>
                      <a:pPr algn="ctr"/>
                      <a:r>
                        <a:rPr lang="tr-TR" dirty="0" smtClean="0"/>
                        <a:t>(2,0,2,3,1)</a:t>
                      </a:r>
                      <a:endParaRPr lang="tr-TR" dirty="0"/>
                    </a:p>
                  </a:txBody>
                  <a:tcPr anchor="ctr"/>
                </a:tc>
                <a:tc>
                  <a:txBody>
                    <a:bodyPr/>
                    <a:lstStyle/>
                    <a:p>
                      <a:pPr algn="ctr"/>
                      <a:r>
                        <a:rPr lang="tr-TR" dirty="0" smtClean="0"/>
                        <a:t>0.7</a:t>
                      </a:r>
                      <a:endParaRPr lang="tr-TR" dirty="0"/>
                    </a:p>
                  </a:txBody>
                  <a:tcPr anchor="ctr"/>
                </a:tc>
                <a:tc>
                  <a:txBody>
                    <a:bodyPr/>
                    <a:lstStyle/>
                    <a:p>
                      <a:pPr algn="ctr"/>
                      <a:r>
                        <a:rPr lang="tr-TR" dirty="0" smtClean="0"/>
                        <a:t>0.5</a:t>
                      </a:r>
                      <a:endParaRPr lang="tr-TR" dirty="0"/>
                    </a:p>
                  </a:txBody>
                  <a:tcPr anchor="ctr"/>
                </a:tc>
              </a:tr>
            </a:tbl>
          </a:graphicData>
        </a:graphic>
      </p:graphicFrame>
    </p:spTree>
    <p:extLst>
      <p:ext uri="{BB962C8B-B14F-4D97-AF65-F5344CB8AC3E}">
        <p14:creationId xmlns:p14="http://schemas.microsoft.com/office/powerpoint/2010/main" val="312592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Örnek parsel şeklinin hassasiyete etkisi</a:t>
            </a:r>
            <a:endParaRPr lang="tr-TR" sz="3600" b="1" dirty="0">
              <a:solidFill>
                <a:srgbClr val="FF0000"/>
              </a:solidFill>
            </a:endParaRPr>
          </a:p>
        </p:txBody>
      </p:sp>
      <p:sp>
        <p:nvSpPr>
          <p:cNvPr id="3" name="İçerik Yer Tutucusu 2"/>
          <p:cNvSpPr>
            <a:spLocks noGrp="1"/>
          </p:cNvSpPr>
          <p:nvPr>
            <p:ph idx="1"/>
          </p:nvPr>
        </p:nvSpPr>
        <p:spPr>
          <a:xfrm>
            <a:off x="457200" y="1600200"/>
            <a:ext cx="5554960" cy="4525963"/>
          </a:xfrm>
        </p:spPr>
        <p:txBody>
          <a:bodyPr>
            <a:normAutofit/>
          </a:bodyPr>
          <a:lstStyle/>
          <a:p>
            <a:pPr marL="0" indent="0">
              <a:buNone/>
            </a:pPr>
            <a:r>
              <a:rPr lang="tr-TR" sz="2500" dirty="0" err="1"/>
              <a:t>Populasyon</a:t>
            </a:r>
            <a:r>
              <a:rPr lang="tr-TR" sz="2500" dirty="0"/>
              <a:t> yoğunluğu 0.8 bitki/m²</a:t>
            </a:r>
          </a:p>
          <a:p>
            <a:pPr marL="0" indent="0">
              <a:buNone/>
            </a:pPr>
            <a:r>
              <a:rPr lang="tr-TR" sz="2500" dirty="0" smtClean="0"/>
              <a:t>1 m ² kare ve dikdörtgen örnek parsel</a:t>
            </a:r>
          </a:p>
          <a:p>
            <a:pPr marL="0" indent="0">
              <a:buNone/>
            </a:pPr>
            <a:r>
              <a:rPr lang="tr-TR" sz="2500" dirty="0" smtClean="0"/>
              <a:t>N = 5</a:t>
            </a:r>
            <a:endParaRPr lang="tr-TR" sz="2500" dirty="0"/>
          </a:p>
          <a:p>
            <a:pPr marL="0" indent="0">
              <a:buNone/>
            </a:pPr>
            <a:endParaRPr lang="tr-TR" sz="25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123</a:t>
            </a:fld>
            <a:endParaRPr lang="tr-T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63519" y="1556791"/>
            <a:ext cx="2950812"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o 5"/>
          <p:cNvGraphicFramePr>
            <a:graphicFrameLocks noGrp="1"/>
          </p:cNvGraphicFramePr>
          <p:nvPr>
            <p:extLst>
              <p:ext uri="{D42A27DB-BD31-4B8C-83A1-F6EECF244321}">
                <p14:modId xmlns:p14="http://schemas.microsoft.com/office/powerpoint/2010/main" val="2915405031"/>
              </p:ext>
            </p:extLst>
          </p:nvPr>
        </p:nvGraphicFramePr>
        <p:xfrm>
          <a:off x="395536" y="3573016"/>
          <a:ext cx="5472608" cy="1381760"/>
        </p:xfrm>
        <a:graphic>
          <a:graphicData uri="http://schemas.openxmlformats.org/drawingml/2006/table">
            <a:tbl>
              <a:tblPr firstRow="1" bandRow="1">
                <a:tableStyleId>{5C22544A-7EE6-4342-B048-85BDC9FD1C3A}</a:tableStyleId>
              </a:tblPr>
              <a:tblGrid>
                <a:gridCol w="1296144"/>
                <a:gridCol w="1440160"/>
                <a:gridCol w="1368152"/>
                <a:gridCol w="1368152"/>
              </a:tblGrid>
              <a:tr h="370840">
                <a:tc>
                  <a:txBody>
                    <a:bodyPr/>
                    <a:lstStyle/>
                    <a:p>
                      <a:pPr algn="ctr"/>
                      <a:r>
                        <a:rPr lang="tr-TR" sz="1600" dirty="0" smtClean="0"/>
                        <a:t>Örnek</a:t>
                      </a:r>
                      <a:r>
                        <a:rPr lang="tr-TR" sz="1600" baseline="0" dirty="0" smtClean="0"/>
                        <a:t> parsel şekli</a:t>
                      </a:r>
                      <a:endParaRPr lang="tr-TR" sz="1600" dirty="0"/>
                    </a:p>
                  </a:txBody>
                  <a:tcPr/>
                </a:tc>
                <a:tc>
                  <a:txBody>
                    <a:bodyPr/>
                    <a:lstStyle/>
                    <a:p>
                      <a:pPr algn="ctr"/>
                      <a:r>
                        <a:rPr lang="tr-TR" dirty="0" smtClean="0"/>
                        <a:t>Sayılar</a:t>
                      </a:r>
                      <a:endParaRPr lang="tr-TR" dirty="0"/>
                    </a:p>
                  </a:txBody>
                  <a:tcPr anchor="ctr"/>
                </a:tc>
                <a:tc>
                  <a:txBody>
                    <a:bodyPr/>
                    <a:lstStyle/>
                    <a:p>
                      <a:pPr algn="ctr"/>
                      <a:r>
                        <a:rPr lang="tr-TR" dirty="0" smtClean="0"/>
                        <a:t>Ortalama</a:t>
                      </a:r>
                    </a:p>
                    <a:p>
                      <a:pPr algn="ctr"/>
                      <a:r>
                        <a:rPr lang="tr-TR" dirty="0" smtClean="0"/>
                        <a:t>(# / m²)</a:t>
                      </a:r>
                      <a:endParaRPr lang="tr-TR" dirty="0"/>
                    </a:p>
                  </a:txBody>
                  <a:tcPr anchor="ctr"/>
                </a:tc>
                <a:tc>
                  <a:txBody>
                    <a:bodyPr/>
                    <a:lstStyle/>
                    <a:p>
                      <a:pPr algn="ctr"/>
                      <a:r>
                        <a:rPr lang="tr-TR" dirty="0" smtClean="0"/>
                        <a:t>St. Sapma</a:t>
                      </a:r>
                    </a:p>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 m²)</a:t>
                      </a:r>
                    </a:p>
                  </a:txBody>
                  <a:tcPr/>
                </a:tc>
              </a:tr>
              <a:tr h="370840">
                <a:tc>
                  <a:txBody>
                    <a:bodyPr/>
                    <a:lstStyle/>
                    <a:p>
                      <a:pPr algn="ctr"/>
                      <a:r>
                        <a:rPr lang="tr-TR" dirty="0" smtClean="0"/>
                        <a:t>Kare</a:t>
                      </a:r>
                      <a:endParaRPr lang="tr-TR" dirty="0"/>
                    </a:p>
                  </a:txBody>
                  <a:tcPr anchor="ctr"/>
                </a:tc>
                <a:tc>
                  <a:txBody>
                    <a:bodyPr/>
                    <a:lstStyle/>
                    <a:p>
                      <a:pPr algn="ctr"/>
                      <a:r>
                        <a:rPr lang="tr-TR" dirty="0" smtClean="0"/>
                        <a:t>(1,0,0,3,0)</a:t>
                      </a:r>
                      <a:endParaRPr lang="tr-TR" dirty="0"/>
                    </a:p>
                  </a:txBody>
                  <a:tcPr anchor="ctr"/>
                </a:tc>
                <a:tc>
                  <a:txBody>
                    <a:bodyPr/>
                    <a:lstStyle/>
                    <a:p>
                      <a:pPr algn="ctr"/>
                      <a:r>
                        <a:rPr lang="tr-TR" dirty="0" smtClean="0"/>
                        <a:t>0.8</a:t>
                      </a:r>
                      <a:endParaRPr lang="tr-TR" dirty="0"/>
                    </a:p>
                  </a:txBody>
                  <a:tcPr anchor="ctr"/>
                </a:tc>
                <a:tc>
                  <a:txBody>
                    <a:bodyPr/>
                    <a:lstStyle/>
                    <a:p>
                      <a:pPr algn="ctr"/>
                      <a:r>
                        <a:rPr lang="tr-TR" dirty="0" smtClean="0"/>
                        <a:t>1.3</a:t>
                      </a:r>
                      <a:endParaRPr lang="tr-TR" dirty="0"/>
                    </a:p>
                  </a:txBody>
                  <a:tcPr anchor="ctr"/>
                </a:tc>
              </a:tr>
              <a:tr h="370840">
                <a:tc>
                  <a:txBody>
                    <a:bodyPr/>
                    <a:lstStyle/>
                    <a:p>
                      <a:pPr algn="ctr"/>
                      <a:r>
                        <a:rPr lang="tr-TR" dirty="0" smtClean="0"/>
                        <a:t>Dikdörtgen</a:t>
                      </a:r>
                      <a:endParaRPr lang="tr-TR" dirty="0"/>
                    </a:p>
                  </a:txBody>
                  <a:tcPr anchor="ctr"/>
                </a:tc>
                <a:tc>
                  <a:txBody>
                    <a:bodyPr/>
                    <a:lstStyle/>
                    <a:p>
                      <a:pPr algn="ctr"/>
                      <a:r>
                        <a:rPr lang="tr-TR" dirty="0" smtClean="0"/>
                        <a:t>(1,1,0,1,1)</a:t>
                      </a:r>
                      <a:endParaRPr lang="tr-TR" dirty="0"/>
                    </a:p>
                  </a:txBody>
                  <a:tcPr anchor="ctr"/>
                </a:tc>
                <a:tc>
                  <a:txBody>
                    <a:bodyPr/>
                    <a:lstStyle/>
                    <a:p>
                      <a:pPr algn="ctr"/>
                      <a:r>
                        <a:rPr lang="tr-TR" dirty="0" smtClean="0"/>
                        <a:t>0.8</a:t>
                      </a:r>
                      <a:endParaRPr lang="tr-TR" dirty="0"/>
                    </a:p>
                  </a:txBody>
                  <a:tcPr anchor="ctr"/>
                </a:tc>
                <a:tc>
                  <a:txBody>
                    <a:bodyPr/>
                    <a:lstStyle/>
                    <a:p>
                      <a:pPr algn="ctr"/>
                      <a:r>
                        <a:rPr lang="tr-TR" dirty="0" smtClean="0"/>
                        <a:t>0.4</a:t>
                      </a:r>
                      <a:endParaRPr lang="tr-TR" dirty="0"/>
                    </a:p>
                  </a:txBody>
                  <a:tcPr anchor="ctr"/>
                </a:tc>
              </a:tr>
            </a:tbl>
          </a:graphicData>
        </a:graphic>
      </p:graphicFrame>
    </p:spTree>
    <p:extLst>
      <p:ext uri="{BB962C8B-B14F-4D97-AF65-F5344CB8AC3E}">
        <p14:creationId xmlns:p14="http://schemas.microsoft.com/office/powerpoint/2010/main" val="4888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600" b="1" dirty="0" smtClean="0">
                <a:solidFill>
                  <a:srgbClr val="FF0000"/>
                </a:solidFill>
              </a:rPr>
              <a:t>İç içe geçen örnek parseller </a:t>
            </a:r>
            <a:br>
              <a:rPr lang="tr-TR" sz="3600" b="1" dirty="0" smtClean="0">
                <a:solidFill>
                  <a:srgbClr val="FF0000"/>
                </a:solidFill>
              </a:rPr>
            </a:br>
            <a:r>
              <a:rPr lang="tr-TR" sz="3600" b="1" dirty="0" smtClean="0">
                <a:solidFill>
                  <a:srgbClr val="FF0000"/>
                </a:solidFill>
              </a:rPr>
              <a:t>(</a:t>
            </a:r>
            <a:r>
              <a:rPr lang="tr-TR" sz="3600" b="1" dirty="0" err="1" smtClean="0">
                <a:solidFill>
                  <a:srgbClr val="FF0000"/>
                </a:solidFill>
              </a:rPr>
              <a:t>Nested</a:t>
            </a:r>
            <a:r>
              <a:rPr lang="tr-TR" sz="3600" b="1" dirty="0" smtClean="0">
                <a:solidFill>
                  <a:srgbClr val="FF0000"/>
                </a:solidFill>
              </a:rPr>
              <a:t> </a:t>
            </a:r>
            <a:r>
              <a:rPr lang="tr-TR" sz="3600" b="1" dirty="0" err="1" smtClean="0">
                <a:solidFill>
                  <a:srgbClr val="FF0000"/>
                </a:solidFill>
              </a:rPr>
              <a:t>Quadrats</a:t>
            </a:r>
            <a:r>
              <a:rPr lang="tr-TR" sz="3600" b="1" dirty="0" smtClean="0">
                <a:solidFill>
                  <a:srgbClr val="FF0000"/>
                </a:solidFill>
              </a:rPr>
              <a:t>)</a:t>
            </a:r>
            <a:endParaRPr lang="tr-TR" sz="3600" b="1" dirty="0">
              <a:solidFill>
                <a:srgbClr val="FF0000"/>
              </a:solidFill>
            </a:endParaRPr>
          </a:p>
        </p:txBody>
      </p:sp>
      <p:sp>
        <p:nvSpPr>
          <p:cNvPr id="3" name="İçerik Yer Tutucusu 2"/>
          <p:cNvSpPr>
            <a:spLocks noGrp="1"/>
          </p:cNvSpPr>
          <p:nvPr>
            <p:ph idx="1"/>
          </p:nvPr>
        </p:nvSpPr>
        <p:spPr>
          <a:xfrm>
            <a:off x="457201" y="1600200"/>
            <a:ext cx="5194920" cy="4525963"/>
          </a:xfrm>
        </p:spPr>
        <p:txBody>
          <a:bodyPr>
            <a:normAutofit/>
          </a:bodyPr>
          <a:lstStyle/>
          <a:p>
            <a:pPr marL="0" indent="0">
              <a:buNone/>
            </a:pPr>
            <a:r>
              <a:rPr lang="tr-TR" sz="2800" dirty="0" smtClean="0"/>
              <a:t>Farklı türler için uygun büyüklükte örnek parsel seçin.</a:t>
            </a:r>
          </a:p>
          <a:p>
            <a:pPr marL="0" indent="0">
              <a:buNone/>
            </a:pP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124</a:t>
            </a:fld>
            <a:endParaRPr lang="tr-T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5" y="1556791"/>
            <a:ext cx="3258585"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a:xfrm>
            <a:off x="5281733" y="4991490"/>
            <a:ext cx="8229600" cy="9689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dirty="0" smtClean="0"/>
              <a:t>	 </a:t>
            </a:r>
            <a:r>
              <a:rPr lang="tr-TR" sz="2000" i="1" dirty="0" err="1" smtClean="0">
                <a:latin typeface="Adobe Caslon Pro" pitchFamily="18" charset="-94"/>
              </a:rPr>
              <a:t>Viola</a:t>
            </a:r>
            <a:r>
              <a:rPr lang="tr-TR" sz="2000" i="1" dirty="0" smtClean="0">
                <a:latin typeface="Adobe Caslon Pro" pitchFamily="18" charset="-94"/>
              </a:rPr>
              <a:t> </a:t>
            </a:r>
            <a:r>
              <a:rPr lang="tr-TR" sz="2000" i="1" dirty="0" err="1" smtClean="0">
                <a:latin typeface="Adobe Caslon Pro" pitchFamily="18" charset="-94"/>
              </a:rPr>
              <a:t>sieheana</a:t>
            </a:r>
            <a:endParaRPr lang="tr-TR" sz="2000" i="1" dirty="0">
              <a:latin typeface="Adobe Caslon Pro" pitchFamily="18" charset="-94"/>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941" y="5079976"/>
            <a:ext cx="34544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çerik Yer Tutucusu 2"/>
          <p:cNvSpPr txBox="1">
            <a:spLocks/>
          </p:cNvSpPr>
          <p:nvPr/>
        </p:nvSpPr>
        <p:spPr>
          <a:xfrm>
            <a:off x="6306592" y="5637976"/>
            <a:ext cx="2493514" cy="36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000" i="1" dirty="0" err="1" smtClean="0">
                <a:latin typeface="Adobe Caslon Pro" pitchFamily="18" charset="-94"/>
              </a:rPr>
              <a:t>Poa</a:t>
            </a:r>
            <a:r>
              <a:rPr lang="tr-TR" sz="2000" i="1" dirty="0" smtClean="0">
                <a:latin typeface="Adobe Caslon Pro" pitchFamily="18" charset="-94"/>
              </a:rPr>
              <a:t> </a:t>
            </a:r>
            <a:r>
              <a:rPr lang="tr-TR" sz="2000" i="1" dirty="0" err="1" smtClean="0">
                <a:latin typeface="Adobe Caslon Pro" pitchFamily="18" charset="-94"/>
              </a:rPr>
              <a:t>pratensis</a:t>
            </a:r>
            <a:endParaRPr lang="tr-TR" sz="2000" i="1" dirty="0" smtClean="0">
              <a:latin typeface="Adobe Caslon Pro" pitchFamily="18" charset="-94"/>
            </a:endParaRPr>
          </a:p>
          <a:p>
            <a:pPr marL="0" indent="0">
              <a:buFont typeface="Arial" panose="020B0604020202020204" pitchFamily="34" charset="0"/>
              <a:buNone/>
            </a:pPr>
            <a:endParaRPr lang="tr-TR" sz="2000" i="1" dirty="0" smtClean="0">
              <a:latin typeface="Adobe Caslon Pro" pitchFamily="18" charset="-94"/>
            </a:endParaRPr>
          </a:p>
          <a:p>
            <a:pPr marL="0" indent="0">
              <a:buFont typeface="Arial" panose="020B0604020202020204" pitchFamily="34" charset="0"/>
              <a:buNone/>
            </a:pPr>
            <a:endParaRPr lang="tr-TR" sz="2000" i="1" dirty="0" smtClean="0">
              <a:latin typeface="Adobe Caslon Pro" pitchFamily="18" charset="-94"/>
            </a:endParaRPr>
          </a:p>
          <a:p>
            <a:pPr marL="0" indent="0">
              <a:buFont typeface="Arial" panose="020B0604020202020204" pitchFamily="34" charset="0"/>
              <a:buNone/>
            </a:pPr>
            <a:r>
              <a:rPr lang="tr-TR" sz="2000" i="1" dirty="0" smtClean="0">
                <a:latin typeface="Adobe Caslon Pro" pitchFamily="18" charset="-94"/>
              </a:rPr>
              <a:t>      </a:t>
            </a:r>
            <a:endParaRPr lang="tr-TR" sz="2000" i="1" dirty="0">
              <a:latin typeface="Adobe Caslon Pro" pitchFamily="18" charset="-94"/>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181" y="5554411"/>
            <a:ext cx="330966"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941" y="5975518"/>
            <a:ext cx="335435"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çerik Yer Tutucusu 2"/>
          <p:cNvSpPr txBox="1">
            <a:spLocks/>
          </p:cNvSpPr>
          <p:nvPr/>
        </p:nvSpPr>
        <p:spPr>
          <a:xfrm>
            <a:off x="6284705" y="6047518"/>
            <a:ext cx="2493514" cy="36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000" i="1" dirty="0" err="1" smtClean="0">
                <a:latin typeface="Adobe Caslon Pro" pitchFamily="18" charset="-94"/>
              </a:rPr>
              <a:t>Cirsium</a:t>
            </a:r>
            <a:r>
              <a:rPr lang="tr-TR" sz="2000" i="1" dirty="0" smtClean="0">
                <a:latin typeface="Adobe Caslon Pro" pitchFamily="18" charset="-94"/>
              </a:rPr>
              <a:t> </a:t>
            </a:r>
            <a:r>
              <a:rPr lang="tr-TR" sz="2000" i="1" dirty="0" err="1" smtClean="0">
                <a:latin typeface="Adobe Caslon Pro" pitchFamily="18" charset="-94"/>
              </a:rPr>
              <a:t>vulgare</a:t>
            </a:r>
            <a:endParaRPr lang="tr-TR" sz="2000" i="1" dirty="0" smtClean="0">
              <a:latin typeface="Adobe Caslon Pro" pitchFamily="18" charset="-94"/>
            </a:endParaRPr>
          </a:p>
          <a:p>
            <a:pPr marL="0" indent="0">
              <a:buFont typeface="Arial" panose="020B0604020202020204" pitchFamily="34" charset="0"/>
              <a:buNone/>
            </a:pPr>
            <a:endParaRPr lang="tr-TR" sz="2000" i="1" dirty="0" smtClean="0">
              <a:latin typeface="Adobe Caslon Pro" pitchFamily="18" charset="-94"/>
            </a:endParaRPr>
          </a:p>
          <a:p>
            <a:pPr marL="0" indent="0">
              <a:buFont typeface="Arial" panose="020B0604020202020204" pitchFamily="34" charset="0"/>
              <a:buNone/>
            </a:pPr>
            <a:endParaRPr lang="tr-TR" sz="2000" i="1" dirty="0" smtClean="0">
              <a:latin typeface="Adobe Caslon Pro" pitchFamily="18" charset="-94"/>
            </a:endParaRPr>
          </a:p>
          <a:p>
            <a:pPr marL="0" indent="0">
              <a:buFont typeface="Arial" panose="020B0604020202020204" pitchFamily="34" charset="0"/>
              <a:buNone/>
            </a:pPr>
            <a:r>
              <a:rPr lang="tr-TR" sz="2000" i="1" dirty="0" smtClean="0">
                <a:latin typeface="Adobe Caslon Pro" pitchFamily="18" charset="-94"/>
              </a:rPr>
              <a:t>      </a:t>
            </a:r>
            <a:endParaRPr lang="tr-TR" sz="2000" i="1" dirty="0">
              <a:latin typeface="Adobe Caslon Pro" pitchFamily="18" charset="-94"/>
            </a:endParaRPr>
          </a:p>
        </p:txBody>
      </p:sp>
      <p:graphicFrame>
        <p:nvGraphicFramePr>
          <p:cNvPr id="5" name="Tablo 4"/>
          <p:cNvGraphicFramePr>
            <a:graphicFrameLocks noGrp="1"/>
          </p:cNvGraphicFramePr>
          <p:nvPr>
            <p:extLst>
              <p:ext uri="{D42A27DB-BD31-4B8C-83A1-F6EECF244321}">
                <p14:modId xmlns:p14="http://schemas.microsoft.com/office/powerpoint/2010/main" val="2711055968"/>
              </p:ext>
            </p:extLst>
          </p:nvPr>
        </p:nvGraphicFramePr>
        <p:xfrm>
          <a:off x="251520" y="2996952"/>
          <a:ext cx="5256584" cy="2560320"/>
        </p:xfrm>
        <a:graphic>
          <a:graphicData uri="http://schemas.openxmlformats.org/drawingml/2006/table">
            <a:tbl>
              <a:tblPr firstRow="1" bandRow="1">
                <a:tableStyleId>{5C22544A-7EE6-4342-B048-85BDC9FD1C3A}</a:tableStyleId>
              </a:tblPr>
              <a:tblGrid>
                <a:gridCol w="1656184"/>
                <a:gridCol w="1296144"/>
                <a:gridCol w="990110"/>
                <a:gridCol w="1314146"/>
              </a:tblGrid>
              <a:tr h="370840">
                <a:tc>
                  <a:txBody>
                    <a:bodyPr/>
                    <a:lstStyle/>
                    <a:p>
                      <a:pPr algn="ctr"/>
                      <a:r>
                        <a:rPr lang="tr-TR" dirty="0" smtClean="0"/>
                        <a:t>Türler</a:t>
                      </a:r>
                      <a:endParaRPr lang="tr-TR" dirty="0"/>
                    </a:p>
                  </a:txBody>
                  <a:tcPr anchor="ctr"/>
                </a:tc>
                <a:tc>
                  <a:txBody>
                    <a:bodyPr/>
                    <a:lstStyle/>
                    <a:p>
                      <a:pPr algn="ctr"/>
                      <a:r>
                        <a:rPr lang="tr-TR" dirty="0" smtClean="0"/>
                        <a:t>Örnek parsel</a:t>
                      </a:r>
                      <a:endParaRPr lang="tr-TR" dirty="0"/>
                    </a:p>
                  </a:txBody>
                  <a:tcPr anchor="ctr"/>
                </a:tc>
                <a:tc>
                  <a:txBody>
                    <a:bodyPr/>
                    <a:lstStyle/>
                    <a:p>
                      <a:pPr algn="ctr"/>
                      <a:r>
                        <a:rPr lang="tr-TR" dirty="0" smtClean="0"/>
                        <a:t>Sayılar</a:t>
                      </a:r>
                      <a:endParaRPr lang="tr-TR" dirty="0"/>
                    </a:p>
                  </a:txBody>
                  <a:tcPr anchor="ctr"/>
                </a:tc>
                <a:tc>
                  <a:txBody>
                    <a:bodyPr/>
                    <a:lstStyle/>
                    <a:p>
                      <a:pPr algn="ctr"/>
                      <a:r>
                        <a:rPr lang="tr-TR" dirty="0" smtClean="0"/>
                        <a:t>Yoğunluk</a:t>
                      </a:r>
                    </a:p>
                    <a:p>
                      <a:pPr algn="ctr"/>
                      <a:r>
                        <a:rPr lang="tr-TR" dirty="0" smtClean="0"/>
                        <a:t>(# / m²)</a:t>
                      </a:r>
                      <a:endParaRPr lang="tr-TR" dirty="0"/>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mn-lt"/>
                        </a:rPr>
                        <a:t>Poa</a:t>
                      </a:r>
                      <a:r>
                        <a:rPr lang="tr-TR" sz="1800" i="1" dirty="0" smtClean="0">
                          <a:latin typeface="+mn-lt"/>
                        </a:rPr>
                        <a:t> </a:t>
                      </a:r>
                      <a:r>
                        <a:rPr lang="tr-TR" sz="1800" i="1" dirty="0" err="1" smtClean="0">
                          <a:latin typeface="+mn-lt"/>
                        </a:rPr>
                        <a:t>pratensis</a:t>
                      </a:r>
                      <a:endParaRPr lang="tr-TR" sz="1800" i="1" dirty="0" smtClean="0">
                        <a:latin typeface="+mn-lt"/>
                      </a:endParaRPr>
                    </a:p>
                  </a:txBody>
                  <a:tcPr anchor="ctr"/>
                </a:tc>
                <a:tc>
                  <a:txBody>
                    <a:bodyPr/>
                    <a:lstStyle/>
                    <a:p>
                      <a:pPr algn="ctr"/>
                      <a:r>
                        <a:rPr lang="tr-TR" dirty="0" smtClean="0"/>
                        <a:t>Sarı</a:t>
                      </a:r>
                    </a:p>
                    <a:p>
                      <a:pPr algn="ctr"/>
                      <a:r>
                        <a:rPr lang="tr-TR" dirty="0" smtClean="0"/>
                        <a:t>(0.25 m ²)</a:t>
                      </a:r>
                      <a:endParaRPr lang="tr-TR" dirty="0"/>
                    </a:p>
                  </a:txBody>
                  <a:tcPr anchor="ctr"/>
                </a:tc>
                <a:tc>
                  <a:txBody>
                    <a:bodyPr/>
                    <a:lstStyle/>
                    <a:p>
                      <a:pPr algn="ctr"/>
                      <a:r>
                        <a:rPr lang="tr-TR" dirty="0" smtClean="0"/>
                        <a:t>4</a:t>
                      </a:r>
                      <a:endParaRPr lang="tr-TR" dirty="0"/>
                    </a:p>
                  </a:txBody>
                  <a:tcPr anchor="ctr"/>
                </a:tc>
                <a:tc>
                  <a:txBody>
                    <a:bodyPr/>
                    <a:lstStyle/>
                    <a:p>
                      <a:pPr algn="ctr"/>
                      <a:r>
                        <a:rPr lang="tr-TR" dirty="0" smtClean="0"/>
                        <a:t>16</a:t>
                      </a:r>
                      <a:endParaRPr lang="tr-TR" dirty="0"/>
                    </a:p>
                  </a:txBody>
                  <a:tcPr anchor="ctr"/>
                </a:tc>
              </a:tr>
              <a:tr h="370840">
                <a:tc>
                  <a:txBody>
                    <a:bodyPr/>
                    <a:lstStyle/>
                    <a:p>
                      <a:pPr algn="ctr"/>
                      <a:r>
                        <a:rPr lang="tr-TR" sz="1800" i="1" dirty="0" err="1" smtClean="0">
                          <a:latin typeface="+mn-lt"/>
                        </a:rPr>
                        <a:t>Viola</a:t>
                      </a:r>
                      <a:r>
                        <a:rPr lang="tr-TR" sz="1800" i="1" dirty="0" smtClean="0">
                          <a:latin typeface="+mn-lt"/>
                        </a:rPr>
                        <a:t> </a:t>
                      </a:r>
                      <a:r>
                        <a:rPr lang="tr-TR" sz="1800" i="1" dirty="0" err="1" smtClean="0">
                          <a:latin typeface="+mn-lt"/>
                        </a:rPr>
                        <a:t>sieheana</a:t>
                      </a:r>
                      <a:endParaRPr lang="tr-TR" dirty="0">
                        <a:latin typeface="+mn-lt"/>
                      </a:endParaRPr>
                    </a:p>
                  </a:txBody>
                  <a:tcPr anchor="ctr"/>
                </a:tc>
                <a:tc>
                  <a:txBody>
                    <a:bodyPr/>
                    <a:lstStyle/>
                    <a:p>
                      <a:pPr algn="ctr"/>
                      <a:r>
                        <a:rPr lang="tr-TR" dirty="0" smtClean="0"/>
                        <a:t>Mavi</a:t>
                      </a:r>
                    </a:p>
                    <a:p>
                      <a:pPr algn="ctr"/>
                      <a:r>
                        <a:rPr lang="tr-TR" dirty="0" smtClean="0"/>
                        <a:t>(1.0 m ²)</a:t>
                      </a:r>
                      <a:endParaRPr lang="tr-TR" dirty="0"/>
                    </a:p>
                  </a:txBody>
                  <a:tcPr anchor="ctr"/>
                </a:tc>
                <a:tc>
                  <a:txBody>
                    <a:bodyPr/>
                    <a:lstStyle/>
                    <a:p>
                      <a:pPr algn="ctr"/>
                      <a:r>
                        <a:rPr lang="tr-TR" dirty="0" smtClean="0"/>
                        <a:t>3</a:t>
                      </a:r>
                      <a:endParaRPr lang="tr-TR" dirty="0"/>
                    </a:p>
                  </a:txBody>
                  <a:tcPr anchor="ctr"/>
                </a:tc>
                <a:tc>
                  <a:txBody>
                    <a:bodyPr/>
                    <a:lstStyle/>
                    <a:p>
                      <a:pPr algn="ctr"/>
                      <a:r>
                        <a:rPr lang="tr-TR" dirty="0" smtClean="0"/>
                        <a:t>3</a:t>
                      </a:r>
                      <a:endParaRPr lang="tr-TR" dirty="0"/>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mn-lt"/>
                        </a:rPr>
                        <a:t>Cirsium</a:t>
                      </a:r>
                      <a:r>
                        <a:rPr lang="tr-TR" sz="1800" i="1" dirty="0" smtClean="0">
                          <a:latin typeface="+mn-lt"/>
                        </a:rPr>
                        <a:t> </a:t>
                      </a:r>
                      <a:r>
                        <a:rPr lang="tr-TR" sz="1800" i="1" dirty="0" err="1" smtClean="0">
                          <a:latin typeface="+mn-lt"/>
                        </a:rPr>
                        <a:t>vulgare</a:t>
                      </a:r>
                      <a:endParaRPr lang="tr-TR" sz="1800" i="1" dirty="0" smtClean="0">
                        <a:latin typeface="+mn-lt"/>
                      </a:endParaRPr>
                    </a:p>
                  </a:txBody>
                  <a:tcPr anchor="ctr"/>
                </a:tc>
                <a:tc>
                  <a:txBody>
                    <a:bodyPr/>
                    <a:lstStyle/>
                    <a:p>
                      <a:pPr algn="ctr"/>
                      <a:r>
                        <a:rPr lang="tr-TR" dirty="0" smtClean="0"/>
                        <a:t>Bej</a:t>
                      </a:r>
                    </a:p>
                    <a:p>
                      <a:pPr algn="ctr"/>
                      <a:r>
                        <a:rPr lang="tr-TR" dirty="0" smtClean="0"/>
                        <a:t>(4.0 m ²)</a:t>
                      </a:r>
                      <a:endParaRPr lang="tr-TR" dirty="0"/>
                    </a:p>
                  </a:txBody>
                  <a:tcPr anchor="ctr"/>
                </a:tc>
                <a:tc>
                  <a:txBody>
                    <a:bodyPr/>
                    <a:lstStyle/>
                    <a:p>
                      <a:pPr algn="ctr"/>
                      <a:r>
                        <a:rPr lang="tr-TR" dirty="0" smtClean="0"/>
                        <a:t>2</a:t>
                      </a:r>
                      <a:endParaRPr lang="tr-TR" dirty="0"/>
                    </a:p>
                  </a:txBody>
                  <a:tcPr anchor="ctr"/>
                </a:tc>
                <a:tc>
                  <a:txBody>
                    <a:bodyPr/>
                    <a:lstStyle/>
                    <a:p>
                      <a:pPr algn="ctr"/>
                      <a:r>
                        <a:rPr lang="tr-TR" dirty="0" smtClean="0"/>
                        <a:t>0.5</a:t>
                      </a:r>
                      <a:endParaRPr lang="tr-TR" dirty="0"/>
                    </a:p>
                  </a:txBody>
                  <a:tcPr anchor="ctr"/>
                </a:tc>
              </a:tr>
            </a:tbl>
          </a:graphicData>
        </a:graphic>
      </p:graphicFrame>
    </p:spTree>
    <p:extLst>
      <p:ext uri="{BB962C8B-B14F-4D97-AF65-F5344CB8AC3E}">
        <p14:creationId xmlns:p14="http://schemas.microsoft.com/office/powerpoint/2010/main" val="112012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43"/>
                                        </p:tgtEl>
                                        <p:attrNameLst>
                                          <p:attrName>style.visibility</p:attrName>
                                        </p:attrNameLst>
                                      </p:cBhvr>
                                      <p:to>
                                        <p:strVal val="visible"/>
                                      </p:to>
                                    </p:set>
                                    <p:animEffect transition="in" filter="fade">
                                      <p:cBhvr>
                                        <p:cTn id="39" dur="1000"/>
                                        <p:tgtEl>
                                          <p:spTgt spid="10243"/>
                                        </p:tgtEl>
                                      </p:cBhvr>
                                    </p:animEffect>
                                    <p:anim calcmode="lin" valueType="num">
                                      <p:cBhvr>
                                        <p:cTn id="40" dur="1000" fill="hold"/>
                                        <p:tgtEl>
                                          <p:spTgt spid="10243"/>
                                        </p:tgtEl>
                                        <p:attrNameLst>
                                          <p:attrName>ppt_x</p:attrName>
                                        </p:attrNameLst>
                                      </p:cBhvr>
                                      <p:tavLst>
                                        <p:tav tm="0">
                                          <p:val>
                                            <p:strVal val="#ppt_x"/>
                                          </p:val>
                                        </p:tav>
                                        <p:tav tm="100000">
                                          <p:val>
                                            <p:strVal val="#ppt_x"/>
                                          </p:val>
                                        </p:tav>
                                      </p:tavLst>
                                    </p:anim>
                                    <p:anim calcmode="lin" valueType="num">
                                      <p:cBhvr>
                                        <p:cTn id="41"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barn(inVertical)">
                                      <p:cBhvr>
                                        <p:cTn id="46" dur="500"/>
                                        <p:tgtEl>
                                          <p:spTgt spid="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996952"/>
            <a:ext cx="8229600" cy="1143000"/>
          </a:xfrm>
        </p:spPr>
        <p:txBody>
          <a:bodyPr/>
          <a:lstStyle/>
          <a:p>
            <a:r>
              <a:rPr lang="tr-TR" dirty="0" smtClean="0"/>
              <a:t>FREKANS</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125</a:t>
            </a:fld>
            <a:endParaRPr lang="tr-TR"/>
          </a:p>
        </p:txBody>
      </p:sp>
    </p:spTree>
    <p:extLst>
      <p:ext uri="{BB962C8B-B14F-4D97-AF65-F5344CB8AC3E}">
        <p14:creationId xmlns:p14="http://schemas.microsoft.com/office/powerpoint/2010/main" val="13400805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Frekans</a:t>
            </a:r>
            <a:endParaRPr lang="tr-TR" dirty="0"/>
          </a:p>
        </p:txBody>
      </p:sp>
      <p:sp>
        <p:nvSpPr>
          <p:cNvPr id="3" name="İçerik Yer Tutucusu 2"/>
          <p:cNvSpPr>
            <a:spLocks noGrp="1"/>
          </p:cNvSpPr>
          <p:nvPr>
            <p:ph idx="1"/>
          </p:nvPr>
        </p:nvSpPr>
        <p:spPr/>
        <p:txBody>
          <a:bodyPr/>
          <a:lstStyle/>
          <a:p>
            <a:pPr marL="0" indent="0" algn="just">
              <a:buNone/>
            </a:pPr>
            <a:r>
              <a:rPr lang="tr-TR" dirty="0" smtClean="0"/>
              <a:t>Frekans çalışılan bir alanın herhangi </a:t>
            </a:r>
            <a:r>
              <a:rPr lang="tr-TR" dirty="0" err="1" smtClean="0"/>
              <a:t>lokasyonunda</a:t>
            </a:r>
            <a:r>
              <a:rPr lang="tr-TR" dirty="0" smtClean="0"/>
              <a:t> bir bitki türünün bulunma ihtimalini gösterir.</a:t>
            </a:r>
          </a:p>
          <a:p>
            <a:pPr marL="0" indent="0" algn="just">
              <a:buNone/>
            </a:pPr>
            <a:endParaRPr lang="tr-TR" dirty="0"/>
          </a:p>
          <a:p>
            <a:pPr marL="0" indent="0" algn="just">
              <a:buNone/>
            </a:pPr>
            <a:r>
              <a:rPr lang="tr-TR" dirty="0" smtClean="0"/>
              <a:t>Frekans örnek parsel büyüklüğüne karşı hassastır.</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126</a:t>
            </a:fld>
            <a:endParaRPr lang="tr-TR"/>
          </a:p>
        </p:txBody>
      </p:sp>
    </p:spTree>
    <p:extLst>
      <p:ext uri="{BB962C8B-B14F-4D97-AF65-F5344CB8AC3E}">
        <p14:creationId xmlns:p14="http://schemas.microsoft.com/office/powerpoint/2010/main" val="30949624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prstClr val="black"/>
                </a:solidFill>
              </a:rPr>
              <a:t>Frekans Verisini Kullanımı</a:t>
            </a:r>
            <a:endParaRPr lang="tr-TR" dirty="0"/>
          </a:p>
        </p:txBody>
      </p:sp>
      <p:sp>
        <p:nvSpPr>
          <p:cNvPr id="3" name="İçerik Yer Tutucusu 2"/>
          <p:cNvSpPr>
            <a:spLocks noGrp="1"/>
          </p:cNvSpPr>
          <p:nvPr>
            <p:ph idx="1"/>
          </p:nvPr>
        </p:nvSpPr>
        <p:spPr>
          <a:xfrm>
            <a:off x="0" y="2204863"/>
            <a:ext cx="4392488" cy="576065"/>
          </a:xfrm>
        </p:spPr>
        <p:txBody>
          <a:bodyPr>
            <a:normAutofit/>
          </a:bodyPr>
          <a:lstStyle/>
          <a:p>
            <a:pPr marL="0" indent="0">
              <a:buNone/>
            </a:pPr>
            <a:r>
              <a:rPr lang="tr-TR" sz="2400" b="1" dirty="0" smtClean="0">
                <a:solidFill>
                  <a:srgbClr val="FF0000"/>
                </a:solidFill>
              </a:rPr>
              <a:t>Vejetasyonun değişimini izlemek</a:t>
            </a:r>
            <a:endParaRPr lang="tr-TR" sz="2400" b="1" dirty="0">
              <a:solidFill>
                <a:srgbClr val="FF0000"/>
              </a:solidFill>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127</a:t>
            </a:fld>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44824"/>
            <a:ext cx="3960440" cy="266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şağı Ok 4"/>
          <p:cNvSpPr/>
          <p:nvPr/>
        </p:nvSpPr>
        <p:spPr>
          <a:xfrm rot="16200000">
            <a:off x="4237104" y="2251728"/>
            <a:ext cx="484632" cy="3909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İçerik Yer Tutucusu 2"/>
          <p:cNvSpPr txBox="1">
            <a:spLocks/>
          </p:cNvSpPr>
          <p:nvPr/>
        </p:nvSpPr>
        <p:spPr>
          <a:xfrm>
            <a:off x="4653611" y="4653135"/>
            <a:ext cx="4392488" cy="57606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sz="2400" b="1" dirty="0" smtClean="0">
                <a:solidFill>
                  <a:srgbClr val="FF0000"/>
                </a:solidFill>
              </a:rPr>
              <a:t>Vejetasyon eğilimlerini değerlendirmek</a:t>
            </a:r>
            <a:endParaRPr lang="tr-TR" sz="2400" b="1" dirty="0">
              <a:solidFill>
                <a:srgbClr val="FF0000"/>
              </a:solidFill>
            </a:endParaRPr>
          </a:p>
        </p:txBody>
      </p:sp>
      <p:sp>
        <p:nvSpPr>
          <p:cNvPr id="8" name="Aşağı Ok 7"/>
          <p:cNvSpPr/>
          <p:nvPr/>
        </p:nvSpPr>
        <p:spPr>
          <a:xfrm rot="5400000">
            <a:off x="4041652" y="4613295"/>
            <a:ext cx="484632" cy="3909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Grafik 10"/>
          <p:cNvGraphicFramePr/>
          <p:nvPr>
            <p:extLst>
              <p:ext uri="{D42A27DB-BD31-4B8C-83A1-F6EECF244321}">
                <p14:modId xmlns:p14="http://schemas.microsoft.com/office/powerpoint/2010/main" val="3248414496"/>
              </p:ext>
            </p:extLst>
          </p:nvPr>
        </p:nvGraphicFramePr>
        <p:xfrm>
          <a:off x="257140" y="3417843"/>
          <a:ext cx="3831376" cy="30354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86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Graphic spid="11"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Hesaplamalar</a:t>
            </a:r>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251520" y="1600200"/>
                <a:ext cx="8435280" cy="4525963"/>
              </a:xfrm>
            </p:spPr>
            <p:txBody>
              <a:bodyPr/>
              <a:lstStyle/>
              <a:p>
                <a:pPr marL="0" indent="0">
                  <a:buNone/>
                </a:pPr>
                <a:r>
                  <a:rPr lang="tr-TR" dirty="0"/>
                  <a:t>Frekans (</a:t>
                </a:r>
                <a:r>
                  <a:rPr lang="tr-TR" i="1" dirty="0"/>
                  <a:t>F</a:t>
                </a:r>
                <a:r>
                  <a:rPr lang="tr-TR" i="1" baseline="-25000" dirty="0"/>
                  <a:t>i</a:t>
                </a:r>
                <a:r>
                  <a:rPr lang="tr-TR" dirty="0"/>
                  <a:t>) = </a:t>
                </a:r>
                <a14:m>
                  <m:oMath xmlns:m="http://schemas.openxmlformats.org/officeDocument/2006/math">
                    <m:f>
                      <m:fPr>
                        <m:ctrlPr>
                          <a:rPr lang="tr-TR" i="1">
                            <a:latin typeface="Cambria Math"/>
                          </a:rPr>
                        </m:ctrlPr>
                      </m:fPr>
                      <m:num>
                        <m:r>
                          <a:rPr lang="tr-TR" i="1">
                            <a:latin typeface="Cambria Math"/>
                          </a:rPr>
                          <m:t>𝑖</m:t>
                        </m:r>
                        <m:r>
                          <a:rPr lang="tr-TR" i="1">
                            <a:latin typeface="Cambria Math"/>
                          </a:rPr>
                          <m:t> </m:t>
                        </m:r>
                        <m:r>
                          <m:rPr>
                            <m:sty m:val="p"/>
                          </m:rPr>
                          <a:rPr lang="tr-TR">
                            <a:latin typeface="Cambria Math"/>
                          </a:rPr>
                          <m:t>t</m:t>
                        </m:r>
                        <m:r>
                          <a:rPr lang="tr-TR">
                            <a:latin typeface="Cambria Math"/>
                          </a:rPr>
                          <m:t>ü</m:t>
                        </m:r>
                        <m:r>
                          <m:rPr>
                            <m:sty m:val="p"/>
                          </m:rPr>
                          <a:rPr lang="tr-TR">
                            <a:latin typeface="Cambria Math"/>
                          </a:rPr>
                          <m:t>r</m:t>
                        </m:r>
                        <m:r>
                          <a:rPr lang="tr-TR">
                            <a:latin typeface="Cambria Math"/>
                          </a:rPr>
                          <m:t>ü</m:t>
                        </m:r>
                        <m:r>
                          <m:rPr>
                            <m:sty m:val="p"/>
                          </m:rPr>
                          <a:rPr lang="tr-TR">
                            <a:latin typeface="Cambria Math"/>
                          </a:rPr>
                          <m:t>n</m:t>
                        </m:r>
                        <m:r>
                          <a:rPr lang="tr-TR">
                            <a:latin typeface="Cambria Math"/>
                          </a:rPr>
                          <m:t>ü </m:t>
                        </m:r>
                        <m:r>
                          <m:rPr>
                            <m:sty m:val="p"/>
                          </m:rPr>
                          <a:rPr lang="tr-TR">
                            <a:latin typeface="Cambria Math"/>
                          </a:rPr>
                          <m:t>i</m:t>
                        </m:r>
                        <m:r>
                          <a:rPr lang="tr-TR">
                            <a:latin typeface="Cambria Math"/>
                          </a:rPr>
                          <m:t>ç</m:t>
                        </m:r>
                        <m:r>
                          <m:rPr>
                            <m:sty m:val="p"/>
                          </m:rPr>
                          <a:rPr lang="tr-TR">
                            <a:latin typeface="Cambria Math"/>
                          </a:rPr>
                          <m:t>eren</m:t>
                        </m:r>
                        <m:r>
                          <a:rPr lang="tr-TR">
                            <a:latin typeface="Cambria Math"/>
                          </a:rPr>
                          <m:t> </m:t>
                        </m:r>
                        <m:r>
                          <m:rPr>
                            <m:sty m:val="p"/>
                          </m:rPr>
                          <a:rPr lang="tr-TR">
                            <a:latin typeface="Cambria Math"/>
                          </a:rPr>
                          <m:t>quadratlar</m:t>
                        </m:r>
                        <m:r>
                          <a:rPr lang="tr-TR">
                            <a:latin typeface="Cambria Math"/>
                          </a:rPr>
                          <m:t>ı</m:t>
                        </m:r>
                        <m:r>
                          <m:rPr>
                            <m:sty m:val="p"/>
                          </m:rPr>
                          <a:rPr lang="tr-TR">
                            <a:latin typeface="Cambria Math"/>
                          </a:rPr>
                          <m:t>n</m:t>
                        </m:r>
                        <m:r>
                          <a:rPr lang="tr-TR">
                            <a:latin typeface="Cambria Math"/>
                          </a:rPr>
                          <m:t> </m:t>
                        </m:r>
                        <m:r>
                          <m:rPr>
                            <m:sty m:val="p"/>
                          </m:rPr>
                          <a:rPr lang="tr-TR">
                            <a:latin typeface="Cambria Math"/>
                          </a:rPr>
                          <m:t>say</m:t>
                        </m:r>
                        <m:r>
                          <a:rPr lang="tr-TR">
                            <a:latin typeface="Cambria Math"/>
                          </a:rPr>
                          <m:t>ı</m:t>
                        </m:r>
                        <m:r>
                          <m:rPr>
                            <m:sty m:val="p"/>
                          </m:rPr>
                          <a:rPr lang="tr-TR">
                            <a:latin typeface="Cambria Math"/>
                          </a:rPr>
                          <m:t>s</m:t>
                        </m:r>
                        <m:r>
                          <a:rPr lang="tr-TR">
                            <a:latin typeface="Cambria Math"/>
                          </a:rPr>
                          <m:t>ı</m:t>
                        </m:r>
                      </m:num>
                      <m:den>
                        <m:r>
                          <m:rPr>
                            <m:sty m:val="p"/>
                          </m:rPr>
                          <a:rPr lang="tr-TR">
                            <a:latin typeface="Cambria Math"/>
                          </a:rPr>
                          <m:t>Toplam</m:t>
                        </m:r>
                        <m:r>
                          <a:rPr lang="tr-TR">
                            <a:latin typeface="Cambria Math"/>
                          </a:rPr>
                          <m:t> ö</m:t>
                        </m:r>
                        <m:r>
                          <m:rPr>
                            <m:sty m:val="p"/>
                          </m:rPr>
                          <a:rPr lang="tr-TR">
                            <a:latin typeface="Cambria Math"/>
                          </a:rPr>
                          <m:t>rneklenen</m:t>
                        </m:r>
                        <m:r>
                          <a:rPr lang="tr-TR">
                            <a:latin typeface="Cambria Math"/>
                          </a:rPr>
                          <m:t> </m:t>
                        </m:r>
                        <m:r>
                          <m:rPr>
                            <m:sty m:val="p"/>
                          </m:rPr>
                          <a:rPr lang="tr-TR">
                            <a:latin typeface="Cambria Math"/>
                          </a:rPr>
                          <m:t>quadrat</m:t>
                        </m:r>
                        <m:r>
                          <a:rPr lang="tr-TR">
                            <a:latin typeface="Cambria Math"/>
                          </a:rPr>
                          <m:t> </m:t>
                        </m:r>
                        <m:r>
                          <m:rPr>
                            <m:sty m:val="p"/>
                          </m:rPr>
                          <a:rPr lang="tr-TR">
                            <a:latin typeface="Cambria Math"/>
                          </a:rPr>
                          <m:t>say</m:t>
                        </m:r>
                        <m:r>
                          <a:rPr lang="tr-TR">
                            <a:latin typeface="Cambria Math"/>
                          </a:rPr>
                          <m:t>ı</m:t>
                        </m:r>
                        <m:r>
                          <m:rPr>
                            <m:sty m:val="p"/>
                          </m:rPr>
                          <a:rPr lang="tr-TR">
                            <a:latin typeface="Cambria Math"/>
                          </a:rPr>
                          <m:t>s</m:t>
                        </m:r>
                        <m:r>
                          <a:rPr lang="tr-TR">
                            <a:latin typeface="Cambria Math"/>
                          </a:rPr>
                          <m:t>ı</m:t>
                        </m:r>
                      </m:den>
                    </m:f>
                  </m:oMath>
                </a14:m>
                <a:r>
                  <a:rPr lang="tr-TR" dirty="0" smtClean="0"/>
                  <a:t> × 100</a:t>
                </a:r>
              </a:p>
              <a:p>
                <a:pPr marL="0" indent="0">
                  <a:buNone/>
                </a:pPr>
                <a:endParaRPr lang="tr-TR" dirty="0"/>
              </a:p>
              <a:p>
                <a:pPr marL="0" indent="0">
                  <a:buNone/>
                </a:pPr>
                <a:endParaRPr lang="tr-TR"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251520" y="1600200"/>
                <a:ext cx="8435280" cy="4525963"/>
              </a:xfrm>
              <a:blipFill rotWithShape="1">
                <a:blip r:embed="rId2"/>
                <a:stretch>
                  <a:fillRect l="-1806" r="-72"/>
                </a:stretch>
              </a:blipFill>
            </p:spPr>
            <p:txBody>
              <a:bodyPr/>
              <a:lstStyle/>
              <a:p>
                <a:r>
                  <a:rPr lang="tr-TR">
                    <a:noFill/>
                  </a:rPr>
                  <a:t> </a:t>
                </a:r>
              </a:p>
            </p:txBody>
          </p:sp>
        </mc:Fallback>
      </mc:AlternateContent>
      <p:sp>
        <p:nvSpPr>
          <p:cNvPr id="4" name="Slayt Numarası Yer Tutucusu 3"/>
          <p:cNvSpPr>
            <a:spLocks noGrp="1"/>
          </p:cNvSpPr>
          <p:nvPr>
            <p:ph type="sldNum" sz="quarter" idx="12"/>
          </p:nvPr>
        </p:nvSpPr>
        <p:spPr/>
        <p:txBody>
          <a:bodyPr/>
          <a:lstStyle/>
          <a:p>
            <a:fld id="{2D142032-A06B-444D-9B04-407F74796A33}" type="slidenum">
              <a:rPr lang="tr-TR" smtClean="0"/>
              <a:pPr/>
              <a:t>128</a:t>
            </a:fld>
            <a:endParaRPr lang="tr-T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003070"/>
            <a:ext cx="3374561" cy="330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o 4"/>
          <p:cNvGraphicFramePr>
            <a:graphicFrameLocks noGrp="1"/>
          </p:cNvGraphicFramePr>
          <p:nvPr>
            <p:extLst>
              <p:ext uri="{D42A27DB-BD31-4B8C-83A1-F6EECF244321}">
                <p14:modId xmlns:p14="http://schemas.microsoft.com/office/powerpoint/2010/main" val="3956069367"/>
              </p:ext>
            </p:extLst>
          </p:nvPr>
        </p:nvGraphicFramePr>
        <p:xfrm>
          <a:off x="251520" y="3068960"/>
          <a:ext cx="5328592" cy="1915408"/>
        </p:xfrm>
        <a:graphic>
          <a:graphicData uri="http://schemas.openxmlformats.org/drawingml/2006/table">
            <a:tbl>
              <a:tblPr firstRow="1" bandRow="1">
                <a:tableStyleId>{5C22544A-7EE6-4342-B048-85BDC9FD1C3A}</a:tableStyleId>
              </a:tblPr>
              <a:tblGrid>
                <a:gridCol w="2016224"/>
                <a:gridCol w="3312368"/>
              </a:tblGrid>
              <a:tr h="478852">
                <a:tc>
                  <a:txBody>
                    <a:bodyPr/>
                    <a:lstStyle/>
                    <a:p>
                      <a:r>
                        <a:rPr lang="tr-TR" dirty="0" smtClean="0"/>
                        <a:t>Türler</a:t>
                      </a:r>
                      <a:endParaRPr lang="tr-TR" dirty="0"/>
                    </a:p>
                  </a:txBody>
                  <a:tcPr/>
                </a:tc>
                <a:tc>
                  <a:txBody>
                    <a:bodyPr/>
                    <a:lstStyle/>
                    <a:p>
                      <a:r>
                        <a:rPr lang="tr-TR" dirty="0" smtClean="0"/>
                        <a:t>Frekans</a:t>
                      </a:r>
                      <a:endParaRPr lang="tr-TR" dirty="0"/>
                    </a:p>
                  </a:txBody>
                  <a:tcPr/>
                </a:tc>
              </a:tr>
              <a:tr h="47885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mj-lt"/>
                        </a:rPr>
                        <a:t>Cirsium</a:t>
                      </a:r>
                      <a:r>
                        <a:rPr lang="tr-TR" sz="1800" i="1" dirty="0" smtClean="0">
                          <a:latin typeface="+mj-lt"/>
                        </a:rPr>
                        <a:t> </a:t>
                      </a:r>
                      <a:r>
                        <a:rPr lang="tr-TR" sz="1800" i="1" dirty="0" err="1" smtClean="0">
                          <a:latin typeface="+mj-lt"/>
                        </a:rPr>
                        <a:t>vulgare</a:t>
                      </a:r>
                      <a:endParaRPr lang="tr-TR" sz="1800" i="1" dirty="0" smtClean="0">
                        <a:latin typeface="+mj-lt"/>
                      </a:endParaRPr>
                    </a:p>
                  </a:txBody>
                  <a:tcPr anchor="ctr"/>
                </a:tc>
                <a:tc>
                  <a:txBody>
                    <a:bodyPr/>
                    <a:lstStyle/>
                    <a:p>
                      <a:r>
                        <a:rPr lang="tr-TR" dirty="0" smtClean="0"/>
                        <a:t>[1 </a:t>
                      </a:r>
                      <a:r>
                        <a:rPr lang="tr-TR" dirty="0" err="1" smtClean="0"/>
                        <a:t>plot</a:t>
                      </a:r>
                      <a:r>
                        <a:rPr lang="tr-TR" dirty="0" smtClean="0"/>
                        <a:t>/</a:t>
                      </a:r>
                      <a:r>
                        <a:rPr lang="tr-TR" baseline="0" dirty="0" smtClean="0"/>
                        <a:t> 3 </a:t>
                      </a:r>
                      <a:r>
                        <a:rPr lang="tr-TR" baseline="0" dirty="0" err="1" smtClean="0"/>
                        <a:t>plotta</a:t>
                      </a:r>
                      <a:r>
                        <a:rPr lang="tr-TR" baseline="0" dirty="0" smtClean="0"/>
                        <a:t>] × 100 = %33</a:t>
                      </a:r>
                      <a:endParaRPr lang="tr-TR" dirty="0"/>
                    </a:p>
                  </a:txBody>
                  <a:tcPr/>
                </a:tc>
              </a:tr>
              <a:tr h="478852">
                <a:tc>
                  <a:txBody>
                    <a:bodyPr/>
                    <a:lstStyle/>
                    <a:p>
                      <a:pPr algn="r"/>
                      <a:r>
                        <a:rPr lang="tr-TR" sz="1800" i="1" dirty="0" err="1" smtClean="0">
                          <a:latin typeface="+mj-lt"/>
                        </a:rPr>
                        <a:t>Viola</a:t>
                      </a:r>
                      <a:r>
                        <a:rPr lang="tr-TR" sz="1800" i="1" dirty="0" smtClean="0">
                          <a:latin typeface="+mj-lt"/>
                        </a:rPr>
                        <a:t> </a:t>
                      </a:r>
                      <a:r>
                        <a:rPr lang="tr-TR" sz="1800" i="1" dirty="0" err="1" smtClean="0">
                          <a:latin typeface="+mj-lt"/>
                        </a:rPr>
                        <a:t>sieheana</a:t>
                      </a:r>
                      <a:endParaRPr lang="tr-TR" dirty="0">
                        <a:latin typeface="+mj-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[2 </a:t>
                      </a:r>
                      <a:r>
                        <a:rPr lang="tr-TR" dirty="0" err="1" smtClean="0"/>
                        <a:t>plot</a:t>
                      </a:r>
                      <a:r>
                        <a:rPr lang="tr-TR" dirty="0" smtClean="0"/>
                        <a:t>/</a:t>
                      </a:r>
                      <a:r>
                        <a:rPr lang="tr-TR" baseline="0" dirty="0" smtClean="0"/>
                        <a:t> 3 </a:t>
                      </a:r>
                      <a:r>
                        <a:rPr lang="tr-TR" baseline="0" dirty="0" err="1" smtClean="0"/>
                        <a:t>plotta</a:t>
                      </a:r>
                      <a:r>
                        <a:rPr lang="tr-TR" baseline="0" dirty="0" smtClean="0"/>
                        <a:t>] × 100 = %67</a:t>
                      </a:r>
                      <a:endParaRPr lang="tr-TR" dirty="0" smtClean="0"/>
                    </a:p>
                  </a:txBody>
                  <a:tcPr/>
                </a:tc>
              </a:tr>
              <a:tr h="47885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mj-lt"/>
                        </a:rPr>
                        <a:t>Poa</a:t>
                      </a:r>
                      <a:r>
                        <a:rPr lang="tr-TR" sz="1800" i="1" dirty="0" smtClean="0">
                          <a:latin typeface="+mj-lt"/>
                        </a:rPr>
                        <a:t> </a:t>
                      </a:r>
                      <a:r>
                        <a:rPr lang="tr-TR" sz="1800" i="1" dirty="0" err="1" smtClean="0">
                          <a:latin typeface="+mj-lt"/>
                        </a:rPr>
                        <a:t>pratensis</a:t>
                      </a:r>
                      <a:endParaRPr lang="tr-TR" sz="1800" i="1" dirty="0" smtClean="0">
                        <a:latin typeface="+mj-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[3 </a:t>
                      </a:r>
                      <a:r>
                        <a:rPr lang="tr-TR" dirty="0" err="1" smtClean="0"/>
                        <a:t>plot</a:t>
                      </a:r>
                      <a:r>
                        <a:rPr lang="tr-TR" dirty="0" smtClean="0"/>
                        <a:t>/</a:t>
                      </a:r>
                      <a:r>
                        <a:rPr lang="tr-TR" baseline="0" dirty="0" smtClean="0"/>
                        <a:t> 3 </a:t>
                      </a:r>
                      <a:r>
                        <a:rPr lang="tr-TR" baseline="0" dirty="0" err="1" smtClean="0"/>
                        <a:t>plotta</a:t>
                      </a:r>
                      <a:r>
                        <a:rPr lang="tr-TR" baseline="0" dirty="0" smtClean="0"/>
                        <a:t>] × 100 = %100</a:t>
                      </a:r>
                      <a:endParaRPr lang="tr-TR" dirty="0" smtClean="0"/>
                    </a:p>
                  </a:txBody>
                  <a:tcPr/>
                </a:tc>
              </a:tr>
            </a:tbl>
          </a:graphicData>
        </a:graphic>
      </p:graphicFrame>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4071942"/>
            <a:ext cx="34544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20" y="4572008"/>
            <a:ext cx="330966"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82" y="3571876"/>
            <a:ext cx="335435"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29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Frekansın Yoğunluk ile İlişkisi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785280968"/>
              </p:ext>
            </p:extLst>
          </p:nvPr>
        </p:nvGraphicFramePr>
        <p:xfrm>
          <a:off x="2843808" y="1628800"/>
          <a:ext cx="6300224" cy="2595880"/>
        </p:xfrm>
        <a:graphic>
          <a:graphicData uri="http://schemas.openxmlformats.org/drawingml/2006/table">
            <a:tbl>
              <a:tblPr firstRow="1" bandRow="1">
                <a:tableStyleId>{5C22544A-7EE6-4342-B048-85BDC9FD1C3A}</a:tableStyleId>
              </a:tblPr>
              <a:tblGrid>
                <a:gridCol w="2299696"/>
                <a:gridCol w="1828763"/>
                <a:gridCol w="2171765"/>
              </a:tblGrid>
              <a:tr h="370840">
                <a:tc>
                  <a:txBody>
                    <a:bodyPr/>
                    <a:lstStyle/>
                    <a:p>
                      <a:r>
                        <a:rPr lang="tr-TR" dirty="0" smtClean="0"/>
                        <a:t>Türler</a:t>
                      </a:r>
                      <a:endParaRPr lang="tr-TR" dirty="0"/>
                    </a:p>
                  </a:txBody>
                  <a:tcPr/>
                </a:tc>
                <a:tc>
                  <a:txBody>
                    <a:bodyPr/>
                    <a:lstStyle/>
                    <a:p>
                      <a:pPr algn="ctr"/>
                      <a:r>
                        <a:rPr lang="tr-TR" dirty="0" smtClean="0"/>
                        <a:t>Yoğunluk</a:t>
                      </a:r>
                      <a:endParaRPr lang="tr-TR" dirty="0"/>
                    </a:p>
                  </a:txBody>
                  <a:tcPr/>
                </a:tc>
                <a:tc>
                  <a:txBody>
                    <a:bodyPr/>
                    <a:lstStyle/>
                    <a:p>
                      <a:pPr algn="ctr"/>
                      <a:r>
                        <a:rPr lang="tr-TR" dirty="0" smtClean="0"/>
                        <a:t>Frekans</a:t>
                      </a:r>
                      <a:endParaRPr lang="tr-TR" dirty="0"/>
                    </a:p>
                  </a:txBody>
                  <a:tcPr/>
                </a:tc>
              </a:tr>
              <a:tr h="370840">
                <a:tc>
                  <a:txBody>
                    <a:bodyPr/>
                    <a:lstStyle/>
                    <a:p>
                      <a:pPr algn="just"/>
                      <a:r>
                        <a:rPr lang="tr-TR" dirty="0" smtClean="0">
                          <a:latin typeface="+mj-lt"/>
                        </a:rPr>
                        <a:t> </a:t>
                      </a:r>
                    </a:p>
                    <a:p>
                      <a:pPr algn="just"/>
                      <a:endParaRPr lang="tr-TR" sz="1600" i="1" dirty="0" smtClean="0">
                        <a:latin typeface="+mj-lt"/>
                      </a:endParaRPr>
                    </a:p>
                    <a:p>
                      <a:pPr algn="just"/>
                      <a:endParaRPr lang="tr-TR" sz="1600" b="1" i="1" dirty="0" smtClean="0">
                        <a:latin typeface="+mj-lt"/>
                      </a:endParaRPr>
                    </a:p>
                    <a:p>
                      <a:pPr algn="just"/>
                      <a:r>
                        <a:rPr lang="tr-TR" sz="1600" b="1" i="1" dirty="0" err="1" smtClean="0">
                          <a:latin typeface="+mj-lt"/>
                        </a:rPr>
                        <a:t>Taraxacum</a:t>
                      </a:r>
                      <a:r>
                        <a:rPr lang="tr-TR" sz="1600" b="1" i="1" baseline="0" dirty="0" smtClean="0">
                          <a:latin typeface="+mj-lt"/>
                        </a:rPr>
                        <a:t> </a:t>
                      </a:r>
                      <a:r>
                        <a:rPr lang="tr-TR" sz="1600" b="1" i="1" baseline="0" dirty="0" err="1" smtClean="0">
                          <a:latin typeface="+mj-lt"/>
                        </a:rPr>
                        <a:t>macrolepium</a:t>
                      </a:r>
                      <a:endParaRPr lang="tr-TR" sz="1600" b="1" i="1" dirty="0">
                        <a:latin typeface="+mj-lt"/>
                      </a:endParaRPr>
                    </a:p>
                  </a:txBody>
                  <a:tcPr/>
                </a:tc>
                <a:tc>
                  <a:txBody>
                    <a:bodyPr/>
                    <a:lstStyle/>
                    <a:p>
                      <a:r>
                        <a:rPr lang="tr-TR" sz="1900" dirty="0" smtClean="0"/>
                        <a:t>4 bitki / 3 </a:t>
                      </a:r>
                      <a:r>
                        <a:rPr lang="tr-TR" sz="1900" dirty="0" err="1" smtClean="0"/>
                        <a:t>plottta</a:t>
                      </a:r>
                      <a:endParaRPr lang="tr-TR" sz="1900" dirty="0" smtClean="0"/>
                    </a:p>
                    <a:p>
                      <a:endParaRPr lang="tr-TR" sz="2000" dirty="0" smtClean="0"/>
                    </a:p>
                    <a:p>
                      <a:pPr algn="ctr"/>
                      <a:r>
                        <a:rPr lang="tr-TR" sz="2000" i="1" dirty="0" smtClean="0">
                          <a:solidFill>
                            <a:schemeClr val="tx2"/>
                          </a:solidFill>
                        </a:rPr>
                        <a:t>1.3 bitki / </a:t>
                      </a:r>
                      <a:r>
                        <a:rPr lang="tr-TR" sz="2000" i="1" dirty="0" err="1" smtClean="0">
                          <a:solidFill>
                            <a:schemeClr val="tx2"/>
                          </a:solidFill>
                        </a:rPr>
                        <a:t>plot</a:t>
                      </a:r>
                      <a:endParaRPr lang="tr-TR" sz="2000" i="1" dirty="0">
                        <a:solidFill>
                          <a:schemeClr val="tx2"/>
                        </a:solidFill>
                      </a:endParaRPr>
                    </a:p>
                  </a:txBody>
                  <a:tcPr/>
                </a:tc>
                <a:tc>
                  <a:txBody>
                    <a:bodyPr/>
                    <a:lstStyle/>
                    <a:p>
                      <a:r>
                        <a:rPr lang="tr-TR" dirty="0" smtClean="0"/>
                        <a:t>Üç</a:t>
                      </a:r>
                      <a:r>
                        <a:rPr lang="tr-TR" baseline="0" dirty="0" smtClean="0"/>
                        <a:t> </a:t>
                      </a:r>
                      <a:r>
                        <a:rPr lang="tr-TR" baseline="0" dirty="0" err="1" smtClean="0"/>
                        <a:t>plotun</a:t>
                      </a:r>
                      <a:r>
                        <a:rPr lang="tr-TR" baseline="0" dirty="0" smtClean="0"/>
                        <a:t> ikisinde var</a:t>
                      </a:r>
                    </a:p>
                    <a:p>
                      <a:pPr algn="ctr"/>
                      <a:r>
                        <a:rPr lang="tr-TR" sz="2000" b="1" i="1" baseline="0" dirty="0" smtClean="0">
                          <a:solidFill>
                            <a:schemeClr val="tx2"/>
                          </a:solidFill>
                        </a:rPr>
                        <a:t>%67</a:t>
                      </a:r>
                      <a:endParaRPr lang="tr-TR" sz="2000" b="1" i="1" dirty="0">
                        <a:solidFill>
                          <a:schemeClr val="tx2"/>
                        </a:solidFill>
                      </a:endParaRPr>
                    </a:p>
                  </a:txBody>
                  <a:tcPr/>
                </a:tc>
              </a:tr>
              <a:tr h="370840">
                <a:tc>
                  <a:txBody>
                    <a:bodyPr/>
                    <a:lstStyle/>
                    <a:p>
                      <a:endParaRPr lang="tr-TR" dirty="0" smtClean="0">
                        <a:latin typeface="+mj-lt"/>
                      </a:endParaRPr>
                    </a:p>
                    <a:p>
                      <a:endParaRPr lang="tr-TR" dirty="0" smtClean="0">
                        <a:latin typeface="+mj-lt"/>
                      </a:endParaRPr>
                    </a:p>
                    <a:p>
                      <a:endParaRPr lang="tr-TR" sz="1600" b="1" i="1" dirty="0" smtClean="0">
                        <a:latin typeface="+mj-lt"/>
                      </a:endParaRPr>
                    </a:p>
                    <a:p>
                      <a:r>
                        <a:rPr lang="tr-TR" sz="1600" b="1" i="1" dirty="0" err="1" smtClean="0">
                          <a:latin typeface="+mj-lt"/>
                        </a:rPr>
                        <a:t>Anemone</a:t>
                      </a:r>
                      <a:r>
                        <a:rPr lang="tr-TR" sz="1600" b="1" i="1" dirty="0" smtClean="0">
                          <a:latin typeface="+mj-lt"/>
                        </a:rPr>
                        <a:t> </a:t>
                      </a:r>
                      <a:r>
                        <a:rPr lang="tr-TR" sz="1600" b="1" i="1" dirty="0" err="1" smtClean="0">
                          <a:latin typeface="+mj-lt"/>
                        </a:rPr>
                        <a:t>blanda</a:t>
                      </a:r>
                      <a:endParaRPr lang="tr-TR" sz="1600" b="1" i="1" dirty="0">
                        <a:latin typeface="+mj-lt"/>
                      </a:endParaRPr>
                    </a:p>
                  </a:txBody>
                  <a:tcPr/>
                </a:tc>
                <a:tc>
                  <a:txBody>
                    <a:bodyPr/>
                    <a:lstStyle/>
                    <a:p>
                      <a:r>
                        <a:rPr lang="tr-TR" sz="1800" dirty="0" smtClean="0"/>
                        <a:t>4 bitki / 3 </a:t>
                      </a:r>
                      <a:r>
                        <a:rPr lang="tr-TR" sz="1800" dirty="0" err="1" smtClean="0"/>
                        <a:t>plottta</a:t>
                      </a:r>
                      <a:endParaRPr lang="tr-TR" sz="1800" dirty="0" smtClean="0"/>
                    </a:p>
                    <a:p>
                      <a:endParaRPr lang="tr-TR" sz="1800" dirty="0" smtClean="0"/>
                    </a:p>
                    <a:p>
                      <a:pPr algn="ctr"/>
                      <a:r>
                        <a:rPr lang="tr-TR" sz="1800" i="1" dirty="0" smtClean="0">
                          <a:solidFill>
                            <a:schemeClr val="tx2"/>
                          </a:solidFill>
                        </a:rPr>
                        <a:t>1.3 bitki / </a:t>
                      </a:r>
                      <a:r>
                        <a:rPr lang="tr-TR" sz="1800" i="1" dirty="0" err="1" smtClean="0">
                          <a:solidFill>
                            <a:schemeClr val="tx2"/>
                          </a:solidFill>
                        </a:rPr>
                        <a:t>plot</a:t>
                      </a:r>
                      <a:endParaRPr lang="tr-TR" sz="1800" i="1" dirty="0" smtClean="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Üç</a:t>
                      </a:r>
                      <a:r>
                        <a:rPr lang="tr-TR" baseline="0" dirty="0" smtClean="0"/>
                        <a:t> </a:t>
                      </a:r>
                      <a:r>
                        <a:rPr lang="tr-TR" baseline="0" dirty="0" err="1" smtClean="0"/>
                        <a:t>plotun</a:t>
                      </a:r>
                      <a:r>
                        <a:rPr lang="tr-TR" baseline="0" dirty="0" smtClean="0"/>
                        <a:t> birinde var</a:t>
                      </a:r>
                    </a:p>
                    <a:p>
                      <a:pPr marL="0" marR="0" indent="0" algn="ctr" defTabSz="914400" rtl="0" eaLnBrk="1" fontAlgn="auto" latinLnBrk="0" hangingPunct="1">
                        <a:lnSpc>
                          <a:spcPct val="100000"/>
                        </a:lnSpc>
                        <a:spcBef>
                          <a:spcPts val="0"/>
                        </a:spcBef>
                        <a:spcAft>
                          <a:spcPts val="0"/>
                        </a:spcAft>
                        <a:buClrTx/>
                        <a:buSzTx/>
                        <a:buFontTx/>
                        <a:buNone/>
                        <a:tabLst/>
                        <a:defRPr/>
                      </a:pPr>
                      <a:r>
                        <a:rPr lang="tr-TR" sz="2000" b="1" i="1" baseline="0" dirty="0" smtClean="0">
                          <a:solidFill>
                            <a:schemeClr val="tx2"/>
                          </a:solidFill>
                        </a:rPr>
                        <a:t>%33</a:t>
                      </a:r>
                      <a:endParaRPr lang="tr-TR" sz="2000" b="1" i="1" dirty="0" smtClean="0">
                        <a:solidFill>
                          <a:schemeClr val="tx2"/>
                        </a:solidFill>
                      </a:endParaRPr>
                    </a:p>
                  </a:txBody>
                  <a:tcPr/>
                </a:tc>
              </a:tr>
            </a:tbl>
          </a:graphicData>
        </a:graphic>
      </p:graphicFrame>
      <p:sp>
        <p:nvSpPr>
          <p:cNvPr id="4" name="Slayt Numarası Yer Tutucusu 3"/>
          <p:cNvSpPr>
            <a:spLocks noGrp="1"/>
          </p:cNvSpPr>
          <p:nvPr>
            <p:ph type="sldNum" sz="quarter" idx="12"/>
          </p:nvPr>
        </p:nvSpPr>
        <p:spPr/>
        <p:txBody>
          <a:bodyPr/>
          <a:lstStyle/>
          <a:p>
            <a:fld id="{2D142032-A06B-444D-9B04-407F74796A33}" type="slidenum">
              <a:rPr lang="tr-TR" smtClean="0"/>
              <a:pPr/>
              <a:t>129</a:t>
            </a:fld>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2771800" cy="36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26" y="2071678"/>
            <a:ext cx="499469" cy="57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26" y="3214686"/>
            <a:ext cx="515214" cy="61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7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defRPr/>
            </a:pPr>
            <a:r>
              <a:rPr lang="tr-TR" sz="3600" b="1" dirty="0" smtClean="0">
                <a:solidFill>
                  <a:srgbClr val="FF0000"/>
                </a:solidFill>
              </a:rPr>
              <a:t>Örnek parsel şeklinin hassasiyete etkisi</a:t>
            </a:r>
            <a:endParaRPr lang="tr-TR" sz="3600" b="1" dirty="0">
              <a:solidFill>
                <a:srgbClr val="FF0000"/>
              </a:solidFill>
            </a:endParaRPr>
          </a:p>
        </p:txBody>
      </p:sp>
      <p:sp>
        <p:nvSpPr>
          <p:cNvPr id="3" name="İçerik Yer Tutucusu 2"/>
          <p:cNvSpPr>
            <a:spLocks noGrp="1"/>
          </p:cNvSpPr>
          <p:nvPr>
            <p:ph idx="1"/>
          </p:nvPr>
        </p:nvSpPr>
        <p:spPr>
          <a:xfrm>
            <a:off x="457200" y="1600200"/>
            <a:ext cx="5554663" cy="4525963"/>
          </a:xfrm>
        </p:spPr>
        <p:txBody>
          <a:bodyPr/>
          <a:lstStyle/>
          <a:p>
            <a:pPr marL="0" indent="0">
              <a:buFontTx/>
              <a:buNone/>
            </a:pPr>
            <a:r>
              <a:rPr lang="tr-TR" altLang="tr-TR" sz="2500" smtClean="0"/>
              <a:t>Populasyon yoğunluğu 0.8 bitki/m²</a:t>
            </a:r>
          </a:p>
          <a:p>
            <a:pPr marL="0" indent="0">
              <a:buFontTx/>
              <a:buNone/>
            </a:pPr>
            <a:r>
              <a:rPr lang="tr-TR" altLang="tr-TR" sz="2500" smtClean="0"/>
              <a:t>1 m ² kare ve dikdörtgen örnek parsel</a:t>
            </a:r>
          </a:p>
          <a:p>
            <a:pPr marL="0" indent="0">
              <a:buFontTx/>
              <a:buNone/>
            </a:pPr>
            <a:r>
              <a:rPr lang="tr-TR" altLang="tr-TR" sz="2500" smtClean="0"/>
              <a:t>N = 5</a:t>
            </a:r>
          </a:p>
          <a:p>
            <a:pPr marL="0" indent="0">
              <a:buFontTx/>
              <a:buNone/>
            </a:pPr>
            <a:endParaRPr lang="tr-TR" altLang="tr-TR" sz="2500" smtClean="0"/>
          </a:p>
        </p:txBody>
      </p:sp>
      <p:sp>
        <p:nvSpPr>
          <p:cNvPr id="81924"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B42A7F74-736D-48AC-9329-C6E18BA01F18}" type="slidenum">
              <a:rPr lang="tr-TR" altLang="tr-TR" sz="1400"/>
              <a:pPr>
                <a:spcBef>
                  <a:spcPct val="0"/>
                </a:spcBef>
                <a:buFontTx/>
                <a:buNone/>
              </a:pPr>
              <a:t>13</a:t>
            </a:fld>
            <a:endParaRPr lang="tr-TR" altLang="tr-TR" sz="140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263" y="1557338"/>
            <a:ext cx="29495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o 5"/>
          <p:cNvGraphicFramePr>
            <a:graphicFrameLocks noGrp="1"/>
          </p:cNvGraphicFramePr>
          <p:nvPr/>
        </p:nvGraphicFramePr>
        <p:xfrm>
          <a:off x="395288" y="3573463"/>
          <a:ext cx="5472112" cy="1381126"/>
        </p:xfrm>
        <a:graphic>
          <a:graphicData uri="http://schemas.openxmlformats.org/drawingml/2006/table">
            <a:tbl>
              <a:tblPr firstRow="1" bandRow="1">
                <a:tableStyleId>{5C22544A-7EE6-4342-B048-85BDC9FD1C3A}</a:tableStyleId>
              </a:tblPr>
              <a:tblGrid>
                <a:gridCol w="1296027"/>
                <a:gridCol w="1440029"/>
                <a:gridCol w="1368028"/>
                <a:gridCol w="1368028"/>
              </a:tblGrid>
              <a:tr h="640012">
                <a:tc>
                  <a:txBody>
                    <a:bodyPr/>
                    <a:lstStyle/>
                    <a:p>
                      <a:pPr algn="ctr"/>
                      <a:r>
                        <a:rPr lang="tr-TR" sz="1600" dirty="0" smtClean="0"/>
                        <a:t>Örnek</a:t>
                      </a:r>
                      <a:r>
                        <a:rPr lang="tr-TR" sz="1600" baseline="0" dirty="0" smtClean="0"/>
                        <a:t> parsel şekli</a:t>
                      </a:r>
                      <a:endParaRPr lang="tr-TR" sz="1600" dirty="0"/>
                    </a:p>
                  </a:txBody>
                  <a:tcPr marL="91432" marR="91432" marT="45686" marB="45686"/>
                </a:tc>
                <a:tc>
                  <a:txBody>
                    <a:bodyPr/>
                    <a:lstStyle/>
                    <a:p>
                      <a:pPr algn="ctr"/>
                      <a:r>
                        <a:rPr lang="tr-TR" sz="1800" dirty="0" smtClean="0"/>
                        <a:t>Sayılar</a:t>
                      </a:r>
                      <a:endParaRPr lang="tr-TR" sz="1800" dirty="0"/>
                    </a:p>
                  </a:txBody>
                  <a:tcPr marL="91432" marR="91432" marT="45686" marB="45686" anchor="ctr"/>
                </a:tc>
                <a:tc>
                  <a:txBody>
                    <a:bodyPr/>
                    <a:lstStyle/>
                    <a:p>
                      <a:pPr algn="ctr"/>
                      <a:r>
                        <a:rPr lang="tr-TR" sz="1800" dirty="0" smtClean="0"/>
                        <a:t>Ortalama</a:t>
                      </a:r>
                    </a:p>
                    <a:p>
                      <a:pPr algn="ctr"/>
                      <a:r>
                        <a:rPr lang="tr-TR" sz="1800" dirty="0" smtClean="0"/>
                        <a:t>(# / m²)</a:t>
                      </a:r>
                      <a:endParaRPr lang="tr-TR" sz="1800" dirty="0"/>
                    </a:p>
                  </a:txBody>
                  <a:tcPr marL="91432" marR="91432" marT="45686" marB="45686" anchor="ctr"/>
                </a:tc>
                <a:tc>
                  <a:txBody>
                    <a:bodyPr/>
                    <a:lstStyle/>
                    <a:p>
                      <a:pPr algn="ctr"/>
                      <a:r>
                        <a:rPr lang="tr-TR" sz="1800" dirty="0" smtClean="0"/>
                        <a:t>St. Sapma</a:t>
                      </a:r>
                    </a:p>
                    <a:p>
                      <a:pPr marL="0" marR="0" indent="0" algn="ctr" defTabSz="914400" rtl="0" eaLnBrk="1" fontAlgn="auto" latinLnBrk="0" hangingPunct="1">
                        <a:lnSpc>
                          <a:spcPct val="100000"/>
                        </a:lnSpc>
                        <a:spcBef>
                          <a:spcPts val="0"/>
                        </a:spcBef>
                        <a:spcAft>
                          <a:spcPts val="0"/>
                        </a:spcAft>
                        <a:buClrTx/>
                        <a:buSzTx/>
                        <a:buFontTx/>
                        <a:buNone/>
                        <a:tabLst/>
                        <a:defRPr/>
                      </a:pPr>
                      <a:r>
                        <a:rPr lang="tr-TR" sz="1800" dirty="0" smtClean="0"/>
                        <a:t>(# / m²)</a:t>
                      </a:r>
                    </a:p>
                  </a:txBody>
                  <a:tcPr marL="91432" marR="91432" marT="45686" marB="45686"/>
                </a:tc>
              </a:tr>
              <a:tr h="370557">
                <a:tc>
                  <a:txBody>
                    <a:bodyPr/>
                    <a:lstStyle/>
                    <a:p>
                      <a:pPr algn="ctr"/>
                      <a:r>
                        <a:rPr lang="tr-TR" sz="1800" dirty="0" smtClean="0"/>
                        <a:t>Kare</a:t>
                      </a:r>
                      <a:endParaRPr lang="tr-TR" sz="1800" dirty="0"/>
                    </a:p>
                  </a:txBody>
                  <a:tcPr marL="91432" marR="91432" marT="45686" marB="45686" anchor="ctr"/>
                </a:tc>
                <a:tc>
                  <a:txBody>
                    <a:bodyPr/>
                    <a:lstStyle/>
                    <a:p>
                      <a:pPr algn="ctr"/>
                      <a:r>
                        <a:rPr lang="tr-TR" sz="1800" dirty="0" smtClean="0"/>
                        <a:t>(1,0,0,3,0)</a:t>
                      </a:r>
                      <a:endParaRPr lang="tr-TR" sz="1800" dirty="0"/>
                    </a:p>
                  </a:txBody>
                  <a:tcPr marL="91432" marR="91432" marT="45686" marB="45686" anchor="ctr"/>
                </a:tc>
                <a:tc>
                  <a:txBody>
                    <a:bodyPr/>
                    <a:lstStyle/>
                    <a:p>
                      <a:pPr algn="ctr"/>
                      <a:r>
                        <a:rPr lang="tr-TR" sz="1800" dirty="0" smtClean="0"/>
                        <a:t>0.8</a:t>
                      </a:r>
                      <a:endParaRPr lang="tr-TR" sz="1800" dirty="0"/>
                    </a:p>
                  </a:txBody>
                  <a:tcPr marL="91432" marR="91432" marT="45686" marB="45686" anchor="ctr"/>
                </a:tc>
                <a:tc>
                  <a:txBody>
                    <a:bodyPr/>
                    <a:lstStyle/>
                    <a:p>
                      <a:pPr algn="ctr"/>
                      <a:r>
                        <a:rPr lang="tr-TR" sz="1800" dirty="0" smtClean="0"/>
                        <a:t>1.3</a:t>
                      </a:r>
                      <a:endParaRPr lang="tr-TR" sz="1800" dirty="0"/>
                    </a:p>
                  </a:txBody>
                  <a:tcPr marL="91432" marR="91432" marT="45686" marB="45686" anchor="ctr"/>
                </a:tc>
              </a:tr>
              <a:tr h="370557">
                <a:tc>
                  <a:txBody>
                    <a:bodyPr/>
                    <a:lstStyle/>
                    <a:p>
                      <a:pPr algn="ctr"/>
                      <a:r>
                        <a:rPr lang="tr-TR" sz="1800" dirty="0" smtClean="0"/>
                        <a:t>Dikdörtgen</a:t>
                      </a:r>
                      <a:endParaRPr lang="tr-TR" sz="1800" dirty="0"/>
                    </a:p>
                  </a:txBody>
                  <a:tcPr marL="91432" marR="91432" marT="45686" marB="45686" anchor="ctr"/>
                </a:tc>
                <a:tc>
                  <a:txBody>
                    <a:bodyPr/>
                    <a:lstStyle/>
                    <a:p>
                      <a:pPr algn="ctr"/>
                      <a:r>
                        <a:rPr lang="tr-TR" sz="1800" dirty="0" smtClean="0"/>
                        <a:t>(1,1,0,1,1)</a:t>
                      </a:r>
                      <a:endParaRPr lang="tr-TR" sz="1800" dirty="0"/>
                    </a:p>
                  </a:txBody>
                  <a:tcPr marL="91432" marR="91432" marT="45686" marB="45686" anchor="ctr"/>
                </a:tc>
                <a:tc>
                  <a:txBody>
                    <a:bodyPr/>
                    <a:lstStyle/>
                    <a:p>
                      <a:pPr algn="ctr"/>
                      <a:r>
                        <a:rPr lang="tr-TR" sz="1800" dirty="0" smtClean="0"/>
                        <a:t>0.8</a:t>
                      </a:r>
                      <a:endParaRPr lang="tr-TR" sz="1800" dirty="0"/>
                    </a:p>
                  </a:txBody>
                  <a:tcPr marL="91432" marR="91432" marT="45686" marB="45686" anchor="ctr"/>
                </a:tc>
                <a:tc>
                  <a:txBody>
                    <a:bodyPr/>
                    <a:lstStyle/>
                    <a:p>
                      <a:pPr algn="ctr"/>
                      <a:r>
                        <a:rPr lang="tr-TR" sz="1800" dirty="0" smtClean="0"/>
                        <a:t>0.4</a:t>
                      </a:r>
                      <a:endParaRPr lang="tr-TR" sz="1800" dirty="0"/>
                    </a:p>
                  </a:txBody>
                  <a:tcPr marL="91432" marR="91432" marT="45686" marB="45686" anchor="ctr"/>
                </a:tc>
              </a:tr>
            </a:tbl>
          </a:graphicData>
        </a:graphic>
      </p:graphicFrame>
    </p:spTree>
    <p:extLst>
      <p:ext uri="{BB962C8B-B14F-4D97-AF65-F5344CB8AC3E}">
        <p14:creationId xmlns:p14="http://schemas.microsoft.com/office/powerpoint/2010/main" val="167776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Autofit/>
          </a:bodyPr>
          <a:lstStyle/>
          <a:p>
            <a:r>
              <a:rPr lang="tr-TR" sz="3600" b="1" dirty="0">
                <a:solidFill>
                  <a:srgbClr val="FF0000"/>
                </a:solidFill>
              </a:rPr>
              <a:t>Frekansın </a:t>
            </a:r>
            <a:r>
              <a:rPr lang="tr-TR" sz="3600" b="1" dirty="0" smtClean="0">
                <a:solidFill>
                  <a:srgbClr val="FF0000"/>
                </a:solidFill>
              </a:rPr>
              <a:t>Uzaysal Dağılış </a:t>
            </a:r>
            <a:r>
              <a:rPr lang="tr-TR" sz="3600" b="1" dirty="0">
                <a:solidFill>
                  <a:srgbClr val="FF0000"/>
                </a:solidFill>
              </a:rPr>
              <a:t>ile İlişkisi</a:t>
            </a:r>
          </a:p>
        </p:txBody>
      </p:sp>
      <p:sp>
        <p:nvSpPr>
          <p:cNvPr id="3" name="İçerik Yer Tutucusu 2"/>
          <p:cNvSpPr>
            <a:spLocks noGrp="1"/>
          </p:cNvSpPr>
          <p:nvPr>
            <p:ph idx="1"/>
          </p:nvPr>
        </p:nvSpPr>
        <p:spPr>
          <a:xfrm>
            <a:off x="1835696" y="1226385"/>
            <a:ext cx="864096" cy="460648"/>
          </a:xfrm>
        </p:spPr>
        <p:txBody>
          <a:bodyPr>
            <a:normAutofit fontScale="85000" lnSpcReduction="20000"/>
          </a:bodyPr>
          <a:lstStyle/>
          <a:p>
            <a:pPr marL="0" indent="0">
              <a:buNone/>
            </a:pPr>
            <a:r>
              <a:rPr lang="tr-TR" b="1" dirty="0" smtClean="0"/>
              <a:t>%33</a:t>
            </a:r>
            <a:endParaRPr lang="tr-TR" b="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130</a:t>
            </a:fld>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8352928" cy="464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a:xfrm>
            <a:off x="6444208" y="1240160"/>
            <a:ext cx="864096" cy="4606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b="1" dirty="0" smtClean="0"/>
              <a:t>%89</a:t>
            </a:r>
            <a:endParaRPr lang="tr-TR" b="1" dirty="0"/>
          </a:p>
        </p:txBody>
      </p:sp>
      <p:sp>
        <p:nvSpPr>
          <p:cNvPr id="7" name="İçerik Yer Tutucusu 2"/>
          <p:cNvSpPr txBox="1">
            <a:spLocks/>
          </p:cNvSpPr>
          <p:nvPr/>
        </p:nvSpPr>
        <p:spPr>
          <a:xfrm>
            <a:off x="2699792" y="1052736"/>
            <a:ext cx="3888432" cy="5040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tr-TR" b="1" dirty="0" smtClean="0">
                <a:solidFill>
                  <a:srgbClr val="0070C0"/>
                </a:solidFill>
              </a:rPr>
              <a:t>Toplam örtüş aynı</a:t>
            </a:r>
            <a:endParaRPr lang="tr-TR" b="1" dirty="0">
              <a:solidFill>
                <a:srgbClr val="0070C0"/>
              </a:solidFill>
            </a:endParaRPr>
          </a:p>
        </p:txBody>
      </p:sp>
    </p:spTree>
    <p:extLst>
      <p:ext uri="{BB962C8B-B14F-4D97-AF65-F5344CB8AC3E}">
        <p14:creationId xmlns:p14="http://schemas.microsoft.com/office/powerpoint/2010/main" val="12133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Frekansın Avantajları</a:t>
            </a:r>
            <a:endParaRPr lang="tr-TR" dirty="0"/>
          </a:p>
        </p:txBody>
      </p:sp>
      <p:sp>
        <p:nvSpPr>
          <p:cNvPr id="3" name="İçerik Yer Tutucusu 2"/>
          <p:cNvSpPr>
            <a:spLocks noGrp="1"/>
          </p:cNvSpPr>
          <p:nvPr>
            <p:ph idx="1"/>
          </p:nvPr>
        </p:nvSpPr>
        <p:spPr>
          <a:xfrm>
            <a:off x="251520" y="1484784"/>
            <a:ext cx="8352928" cy="4641379"/>
          </a:xfrm>
        </p:spPr>
        <p:txBody>
          <a:bodyPr>
            <a:normAutofit/>
          </a:bodyPr>
          <a:lstStyle/>
          <a:p>
            <a:pPr marL="0" indent="0" algn="just">
              <a:buNone/>
            </a:pPr>
            <a:r>
              <a:rPr lang="tr-TR" sz="2800" dirty="0" smtClean="0"/>
              <a:t>Basitçe bulunup bulunmamaya göre belirlendiği için objektif ve tekrarlanabilir.</a:t>
            </a:r>
          </a:p>
          <a:p>
            <a:pPr marL="0" indent="0" algn="just">
              <a:buNone/>
            </a:pPr>
            <a:r>
              <a:rPr lang="tr-TR" sz="2800" dirty="0" smtClean="0"/>
              <a:t>Ölçmek nispeten hızlıdır.</a:t>
            </a:r>
          </a:p>
          <a:p>
            <a:pPr marL="0" indent="0" algn="just">
              <a:buNone/>
            </a:pPr>
            <a:r>
              <a:rPr lang="tr-TR" sz="2800" dirty="0" smtClean="0"/>
              <a:t>Basit, az çalışmayla yapılabilir.</a:t>
            </a:r>
          </a:p>
          <a:p>
            <a:pPr marL="0" indent="0" algn="just">
              <a:buNone/>
            </a:pPr>
            <a:r>
              <a:rPr lang="tr-TR" sz="2800" dirty="0" smtClean="0"/>
              <a:t>Nispeten stabildir.</a:t>
            </a:r>
          </a:p>
          <a:p>
            <a:pPr marL="0" indent="0" algn="just">
              <a:buNone/>
            </a:pPr>
            <a:r>
              <a:rPr lang="tr-TR" sz="2800" dirty="0" smtClean="0"/>
              <a:t>Değişimlerin ve eğilimlerin hassas indikatörüdür.</a:t>
            </a:r>
          </a:p>
          <a:p>
            <a:pPr marL="0" indent="0" algn="just">
              <a:buNone/>
            </a:pPr>
            <a:r>
              <a:rPr lang="tr-TR" sz="2800" dirty="0" smtClean="0"/>
              <a:t>Yoğunluk ve bitki dağılışının fonksiyonudur.</a:t>
            </a:r>
          </a:p>
          <a:p>
            <a:pPr marL="0" indent="0" algn="just">
              <a:buNone/>
            </a:pP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131</a:t>
            </a:fld>
            <a:endParaRPr lang="tr-T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060848"/>
            <a:ext cx="1524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263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prstClr val="black"/>
                </a:solidFill>
              </a:rPr>
              <a:t>Frekansın </a:t>
            </a:r>
            <a:r>
              <a:rPr lang="tr-TR" dirty="0" smtClean="0">
                <a:solidFill>
                  <a:prstClr val="black"/>
                </a:solidFill>
              </a:rPr>
              <a:t>Dezavantajları</a:t>
            </a:r>
            <a:endParaRPr lang="tr-TR" dirty="0"/>
          </a:p>
        </p:txBody>
      </p:sp>
      <p:sp>
        <p:nvSpPr>
          <p:cNvPr id="3" name="İçerik Yer Tutucusu 2"/>
          <p:cNvSpPr>
            <a:spLocks noGrp="1"/>
          </p:cNvSpPr>
          <p:nvPr>
            <p:ph idx="1"/>
          </p:nvPr>
        </p:nvSpPr>
        <p:spPr/>
        <p:txBody>
          <a:bodyPr/>
          <a:lstStyle/>
          <a:p>
            <a:pPr marL="0" indent="0">
              <a:buNone/>
            </a:pPr>
            <a:r>
              <a:rPr lang="tr-TR" dirty="0" smtClean="0"/>
              <a:t>Yoğunluk ve uzaysal dağılıma karşı hassastır.</a:t>
            </a:r>
          </a:p>
          <a:p>
            <a:pPr marL="0" indent="0">
              <a:buNone/>
            </a:pPr>
            <a:r>
              <a:rPr lang="tr-TR" dirty="0" smtClean="0"/>
              <a:t>Örnek parsel büyüklüğünden etkilenir.</a:t>
            </a:r>
          </a:p>
          <a:p>
            <a:pPr marL="0" indent="0">
              <a:buNone/>
            </a:pPr>
            <a:r>
              <a:rPr lang="tr-TR" dirty="0" smtClean="0"/>
              <a:t>Farklı büyüklükte örnek parsele ihtiyaç duyulabilir.</a:t>
            </a:r>
          </a:p>
          <a:p>
            <a:pPr marL="0" indent="0">
              <a:buNone/>
            </a:pPr>
            <a:r>
              <a:rPr lang="tr-TR" dirty="0" smtClean="0"/>
              <a:t>Fidan sayısına karşı hassastır.</a:t>
            </a:r>
          </a:p>
          <a:p>
            <a:pPr marL="0" indent="0">
              <a:buNone/>
            </a:pPr>
            <a:r>
              <a:rPr lang="tr-TR" dirty="0" smtClean="0"/>
              <a:t>Hayalinde canlandırmak zordur, bitkilerin mutlak bir özelliği değildir.</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132</a:t>
            </a:fld>
            <a:endParaRPr lang="tr-T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2276872"/>
            <a:ext cx="1524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7882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05445"/>
          </a:xfrm>
        </p:spPr>
        <p:txBody>
          <a:bodyPr>
            <a:normAutofit fontScale="90000"/>
          </a:bodyPr>
          <a:lstStyle/>
          <a:p>
            <a:r>
              <a:rPr lang="tr-TR" sz="3200" dirty="0" smtClean="0">
                <a:solidFill>
                  <a:schemeClr val="accent6">
                    <a:lumMod val="75000"/>
                  </a:schemeClr>
                </a:solidFill>
              </a:rPr>
              <a:t>Frekansı Belirmede </a:t>
            </a:r>
            <a:r>
              <a:rPr lang="tr-TR" sz="3200" dirty="0">
                <a:solidFill>
                  <a:schemeClr val="accent6">
                    <a:lumMod val="75000"/>
                  </a:schemeClr>
                </a:solidFill>
              </a:rPr>
              <a:t>Temel Kurallar</a:t>
            </a:r>
          </a:p>
        </p:txBody>
      </p:sp>
      <p:sp>
        <p:nvSpPr>
          <p:cNvPr id="3" name="İçerik Yer Tutucusu 2"/>
          <p:cNvSpPr>
            <a:spLocks noGrp="1"/>
          </p:cNvSpPr>
          <p:nvPr>
            <p:ph idx="1"/>
          </p:nvPr>
        </p:nvSpPr>
        <p:spPr>
          <a:xfrm>
            <a:off x="457200" y="1600201"/>
            <a:ext cx="2890664" cy="1684784"/>
          </a:xfrm>
          <a:ln>
            <a:solidFill>
              <a:srgbClr val="FF0000"/>
            </a:solidFill>
          </a:ln>
        </p:spPr>
        <p:txBody>
          <a:bodyPr/>
          <a:lstStyle/>
          <a:p>
            <a:pPr marL="0" indent="0">
              <a:buNone/>
            </a:pPr>
            <a:r>
              <a:rPr lang="tr-TR" sz="2000" dirty="0" smtClean="0"/>
              <a:t>Nasıl sayılır</a:t>
            </a:r>
            <a:r>
              <a:rPr lang="tr-TR" dirty="0" smtClean="0"/>
              <a:t> ..</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133</a:t>
            </a:fld>
            <a:endParaRPr lang="tr-TR"/>
          </a:p>
        </p:txBody>
      </p:sp>
      <p:sp>
        <p:nvSpPr>
          <p:cNvPr id="5" name="Sağ Ok 4"/>
          <p:cNvSpPr/>
          <p:nvPr/>
        </p:nvSpPr>
        <p:spPr>
          <a:xfrm>
            <a:off x="1259632" y="2060848"/>
            <a:ext cx="1656184" cy="648072"/>
          </a:xfrm>
          <a:prstGeom prst="rightArrow">
            <a:avLst/>
          </a:prstGeom>
          <a:solidFill>
            <a:srgbClr val="FF00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ağ Ok 5"/>
          <p:cNvSpPr/>
          <p:nvPr/>
        </p:nvSpPr>
        <p:spPr>
          <a:xfrm rot="10800000">
            <a:off x="827584" y="2497623"/>
            <a:ext cx="1656184" cy="648072"/>
          </a:xfrm>
          <a:prstGeom prst="rightArrow">
            <a:avLst/>
          </a:prstGeom>
          <a:solidFill>
            <a:srgbClr val="92D05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1258120" y="2214156"/>
            <a:ext cx="1296144" cy="369332"/>
          </a:xfrm>
          <a:prstGeom prst="rect">
            <a:avLst/>
          </a:prstGeom>
          <a:noFill/>
        </p:spPr>
        <p:txBody>
          <a:bodyPr wrap="square" rtlCol="0">
            <a:spAutoFit/>
          </a:bodyPr>
          <a:lstStyle/>
          <a:p>
            <a:r>
              <a:rPr lang="tr-TR" b="1" dirty="0" smtClean="0"/>
              <a:t>DIŞARIDA</a:t>
            </a:r>
            <a:endParaRPr lang="tr-TR" b="1" dirty="0"/>
          </a:p>
        </p:txBody>
      </p:sp>
      <p:sp>
        <p:nvSpPr>
          <p:cNvPr id="8" name="Metin kutusu 7"/>
          <p:cNvSpPr txBox="1"/>
          <p:nvPr/>
        </p:nvSpPr>
        <p:spPr>
          <a:xfrm>
            <a:off x="1259632" y="2636993"/>
            <a:ext cx="1296144" cy="369332"/>
          </a:xfrm>
          <a:prstGeom prst="rect">
            <a:avLst/>
          </a:prstGeom>
          <a:noFill/>
        </p:spPr>
        <p:txBody>
          <a:bodyPr wrap="square" rtlCol="0">
            <a:spAutoFit/>
          </a:bodyPr>
          <a:lstStyle/>
          <a:p>
            <a:r>
              <a:rPr lang="tr-TR" b="1" dirty="0" smtClean="0"/>
              <a:t>İÇERİDE</a:t>
            </a:r>
            <a:endParaRPr lang="tr-TR" b="1" dirty="0"/>
          </a:p>
        </p:txBody>
      </p:sp>
      <p:sp>
        <p:nvSpPr>
          <p:cNvPr id="9" name="Metin kutusu 8"/>
          <p:cNvSpPr txBox="1"/>
          <p:nvPr/>
        </p:nvSpPr>
        <p:spPr>
          <a:xfrm>
            <a:off x="3851920" y="1556792"/>
            <a:ext cx="4752528" cy="1908215"/>
          </a:xfrm>
          <a:prstGeom prst="rect">
            <a:avLst/>
          </a:prstGeom>
          <a:noFill/>
          <a:ln>
            <a:solidFill>
              <a:schemeClr val="accent1"/>
            </a:solidFill>
          </a:ln>
        </p:spPr>
        <p:txBody>
          <a:bodyPr wrap="square" rtlCol="0">
            <a:spAutoFit/>
          </a:bodyPr>
          <a:lstStyle/>
          <a:p>
            <a:endParaRPr lang="tr-TR" sz="2000" b="1" dirty="0" smtClean="0"/>
          </a:p>
          <a:p>
            <a:r>
              <a:rPr lang="tr-TR" sz="2000" b="1" dirty="0" smtClean="0"/>
              <a:t>Bitkileri Tanımlamanın </a:t>
            </a:r>
          </a:p>
          <a:p>
            <a:r>
              <a:rPr lang="tr-TR" sz="2000" b="1" dirty="0" smtClean="0"/>
              <a:t>Düzeyi </a:t>
            </a:r>
          </a:p>
          <a:p>
            <a:endParaRPr lang="tr-TR" sz="2000" b="1" dirty="0"/>
          </a:p>
          <a:p>
            <a:r>
              <a:rPr lang="tr-TR" sz="2000" b="1" dirty="0" smtClean="0"/>
              <a:t>(tür, cins, fonksiyonel</a:t>
            </a:r>
            <a:r>
              <a:rPr lang="tr-TR" dirty="0" smtClean="0"/>
              <a:t>)</a:t>
            </a:r>
          </a:p>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9" y="1587100"/>
            <a:ext cx="1584176" cy="15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p:cNvSpPr txBox="1"/>
          <p:nvPr/>
        </p:nvSpPr>
        <p:spPr>
          <a:xfrm>
            <a:off x="467544" y="3933056"/>
            <a:ext cx="3600400" cy="1077218"/>
          </a:xfrm>
          <a:prstGeom prst="rect">
            <a:avLst/>
          </a:prstGeom>
          <a:noFill/>
          <a:ln>
            <a:solidFill>
              <a:schemeClr val="accent6">
                <a:lumMod val="75000"/>
              </a:schemeClr>
            </a:solidFill>
          </a:ln>
        </p:spPr>
        <p:txBody>
          <a:bodyPr wrap="square" rtlCol="0">
            <a:spAutoFit/>
          </a:bodyPr>
          <a:lstStyle/>
          <a:p>
            <a:r>
              <a:rPr lang="tr-TR" sz="2000" b="1" dirty="0" smtClean="0">
                <a:solidFill>
                  <a:schemeClr val="accent6">
                    <a:lumMod val="75000"/>
                  </a:schemeClr>
                </a:solidFill>
              </a:rPr>
              <a:t>Kaç adet örnek parsel yeterlidir?</a:t>
            </a:r>
          </a:p>
          <a:p>
            <a:pPr algn="ctr"/>
            <a:r>
              <a:rPr lang="tr-TR" sz="4400" b="1" dirty="0" smtClean="0">
                <a:solidFill>
                  <a:schemeClr val="accent6">
                    <a:lumMod val="75000"/>
                  </a:schemeClr>
                </a:solidFill>
              </a:rPr>
              <a:t>N =  ????</a:t>
            </a:r>
            <a:endParaRPr lang="tr-TR" dirty="0"/>
          </a:p>
        </p:txBody>
      </p:sp>
      <p:sp>
        <p:nvSpPr>
          <p:cNvPr id="11" name="Metin kutusu 10"/>
          <p:cNvSpPr txBox="1"/>
          <p:nvPr/>
        </p:nvSpPr>
        <p:spPr>
          <a:xfrm>
            <a:off x="4211960" y="3933056"/>
            <a:ext cx="4608512" cy="2585323"/>
          </a:xfrm>
          <a:prstGeom prst="rect">
            <a:avLst/>
          </a:prstGeom>
          <a:noFill/>
          <a:ln>
            <a:solidFill>
              <a:srgbClr val="00B050"/>
            </a:solidFill>
          </a:ln>
        </p:spPr>
        <p:txBody>
          <a:bodyPr wrap="square" rtlCol="0">
            <a:spAutoFit/>
          </a:bodyPr>
          <a:lstStyle/>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p:txBody>
      </p:sp>
      <p:sp>
        <p:nvSpPr>
          <p:cNvPr id="12" name="Dikdörtgen 11"/>
          <p:cNvSpPr/>
          <p:nvPr/>
        </p:nvSpPr>
        <p:spPr>
          <a:xfrm>
            <a:off x="4355976" y="4149080"/>
            <a:ext cx="324036" cy="32258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4355976" y="5445224"/>
            <a:ext cx="936104" cy="9361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7308304" y="5010274"/>
            <a:ext cx="1440160" cy="13710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483624" y="4493919"/>
            <a:ext cx="4235262" cy="584775"/>
          </a:xfrm>
          <a:prstGeom prst="rect">
            <a:avLst/>
          </a:prstGeom>
          <a:noFill/>
          <a:scene3d>
            <a:camera prst="isometricOffAxis1Right"/>
            <a:lightRig rig="threePt" dir="t"/>
          </a:scene3d>
        </p:spPr>
        <p:txBody>
          <a:bodyPr wrap="none" lIns="91440" tIns="45720" rIns="91440" bIns="45720">
            <a:spAutoFit/>
          </a:bodyPr>
          <a:lstStyle/>
          <a:p>
            <a:pPr algn="ctr"/>
            <a:r>
              <a:rPr lang="tr-TR"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Örnek parsel büyüklüğü</a:t>
            </a:r>
            <a:endParaRPr lang="tr-TR"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Başlık 1"/>
          <p:cNvSpPr txBox="1">
            <a:spLocks/>
          </p:cNvSpPr>
          <p:nvPr/>
        </p:nvSpPr>
        <p:spPr>
          <a:xfrm>
            <a:off x="1628366" y="975802"/>
            <a:ext cx="4896544" cy="505445"/>
          </a:xfrm>
          <a:prstGeom prst="rect">
            <a:avLst/>
          </a:prstGeom>
          <a:solidFill>
            <a:schemeClr val="accent1">
              <a:alpha val="60000"/>
            </a:schemeClr>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b="1" dirty="0" smtClean="0">
                <a:solidFill>
                  <a:schemeClr val="accent6">
                    <a:lumMod val="75000"/>
                  </a:schemeClr>
                </a:solidFill>
              </a:rPr>
              <a:t>Çalışmanın amacı belirleyecek</a:t>
            </a:r>
            <a:endParaRPr lang="tr-TR" sz="3200" b="1" dirty="0">
              <a:solidFill>
                <a:schemeClr val="accent6">
                  <a:lumMod val="75000"/>
                </a:schemeClr>
              </a:solidFill>
            </a:endParaRPr>
          </a:p>
        </p:txBody>
      </p:sp>
    </p:spTree>
    <p:extLst>
      <p:ext uri="{BB962C8B-B14F-4D97-AF65-F5344CB8AC3E}">
        <p14:creationId xmlns:p14="http://schemas.microsoft.com/office/powerpoint/2010/main" val="9609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42"/>
                                        </p:tgtEl>
                                        <p:attrNameLst>
                                          <p:attrName>style.visibility</p:attrName>
                                        </p:attrNameLst>
                                      </p:cBhvr>
                                      <p:to>
                                        <p:strVal val="visible"/>
                                      </p:to>
                                    </p:set>
                                    <p:anim calcmode="lin" valueType="num">
                                      <p:cBhvr additive="base">
                                        <p:cTn id="26" dur="500" fill="hold"/>
                                        <p:tgtEl>
                                          <p:spTgt spid="10242"/>
                                        </p:tgtEl>
                                        <p:attrNameLst>
                                          <p:attrName>ppt_x</p:attrName>
                                        </p:attrNameLst>
                                      </p:cBhvr>
                                      <p:tavLst>
                                        <p:tav tm="0">
                                          <p:val>
                                            <p:strVal val="#ppt_x"/>
                                          </p:val>
                                        </p:tav>
                                        <p:tav tm="100000">
                                          <p:val>
                                            <p:strVal val="#ppt_x"/>
                                          </p:val>
                                        </p:tav>
                                      </p:tavLst>
                                    </p:anim>
                                    <p:anim calcmode="lin" valueType="num">
                                      <p:cBhvr additive="base">
                                        <p:cTn id="27"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anim calcmode="lin" valueType="num">
                                      <p:cBhvr>
                                        <p:cTn id="42" dur="2000" fill="hold"/>
                                        <p:tgtEl>
                                          <p:spTgt spid="18"/>
                                        </p:tgtEl>
                                        <p:attrNameLst>
                                          <p:attrName>ppt_w</p:attrName>
                                        </p:attrNameLst>
                                      </p:cBhvr>
                                      <p:tavLst>
                                        <p:tav tm="0" fmla="#ppt_w*sin(2.5*pi*$)">
                                          <p:val>
                                            <p:fltVal val="0"/>
                                          </p:val>
                                        </p:tav>
                                        <p:tav tm="100000">
                                          <p:val>
                                            <p:fltVal val="1"/>
                                          </p:val>
                                        </p:tav>
                                      </p:tavLst>
                                    </p:anim>
                                    <p:anim calcmode="lin" valueType="num">
                                      <p:cBhvr>
                                        <p:cTn id="43"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P spid="10" grpId="0" animBg="1"/>
      <p:bldP spid="11" grpId="0" animBg="1"/>
      <p:bldP spid="12" grpId="0" animBg="1"/>
      <p:bldP spid="13" grpId="0" animBg="1"/>
      <p:bldP spid="15" grpId="0"/>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normAutofit/>
          </a:bodyPr>
          <a:lstStyle/>
          <a:p>
            <a:r>
              <a:rPr lang="tr-TR" sz="3200" b="1" dirty="0" smtClean="0">
                <a:solidFill>
                  <a:srgbClr val="FF0000"/>
                </a:solidFill>
              </a:rPr>
              <a:t>Örnek parsel içerisinde sayılmanın kriterleri</a:t>
            </a:r>
            <a:endParaRPr lang="tr-TR" sz="3200" b="1" dirty="0">
              <a:solidFill>
                <a:srgbClr val="FF0000"/>
              </a:solidFill>
            </a:endParaRPr>
          </a:p>
        </p:txBody>
      </p:sp>
      <p:sp>
        <p:nvSpPr>
          <p:cNvPr id="3" name="İçerik Yer Tutucusu 2"/>
          <p:cNvSpPr>
            <a:spLocks noGrp="1"/>
          </p:cNvSpPr>
          <p:nvPr>
            <p:ph idx="1"/>
          </p:nvPr>
        </p:nvSpPr>
        <p:spPr>
          <a:xfrm>
            <a:off x="1468168" y="1556792"/>
            <a:ext cx="1954560" cy="504056"/>
          </a:xfrm>
        </p:spPr>
        <p:txBody>
          <a:bodyPr>
            <a:normAutofit fontScale="92500" lnSpcReduction="10000"/>
          </a:bodyPr>
          <a:lstStyle/>
          <a:p>
            <a:pPr marL="0" indent="0">
              <a:buNone/>
            </a:pPr>
            <a:r>
              <a:rPr lang="tr-TR" b="1" dirty="0" smtClean="0"/>
              <a:t>Köklenme </a:t>
            </a:r>
            <a:endParaRPr lang="tr-TR" b="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134</a:t>
            </a:fld>
            <a:endParaRPr lang="tr-T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65" y="2204864"/>
            <a:ext cx="337976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a:xfrm>
            <a:off x="1259632" y="5517232"/>
            <a:ext cx="1954560" cy="50405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tr-TR" b="1" dirty="0" smtClean="0">
                <a:solidFill>
                  <a:srgbClr val="FF0000"/>
                </a:solidFill>
              </a:rPr>
              <a:t>Her ikisi de içeride sayılacaktır</a:t>
            </a:r>
            <a:endParaRPr lang="tr-TR" b="1" dirty="0">
              <a:solidFill>
                <a:srgbClr val="FF0000"/>
              </a:solidFill>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039" y="2219596"/>
            <a:ext cx="3340078"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652120" y="2928558"/>
            <a:ext cx="324000" cy="324000"/>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6043760" y="2947699"/>
            <a:ext cx="324000" cy="324000"/>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6396593" y="3089987"/>
            <a:ext cx="324000" cy="324000"/>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6010667" y="3388600"/>
            <a:ext cx="324000" cy="324000"/>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7" name="Metin kutusu 6"/>
          <p:cNvSpPr txBox="1"/>
          <p:nvPr/>
        </p:nvSpPr>
        <p:spPr>
          <a:xfrm>
            <a:off x="5130846" y="3275831"/>
            <a:ext cx="831785" cy="923330"/>
          </a:xfrm>
          <a:prstGeom prst="rect">
            <a:avLst/>
          </a:prstGeom>
          <a:noFill/>
        </p:spPr>
        <p:txBody>
          <a:bodyPr wrap="square" rtlCol="0">
            <a:spAutoFit/>
          </a:bodyPr>
          <a:lstStyle/>
          <a:p>
            <a:r>
              <a:rPr lang="tr-TR" sz="5400" dirty="0" smtClean="0">
                <a:solidFill>
                  <a:srgbClr val="FF0000"/>
                </a:solidFill>
              </a:rPr>
              <a:t> X</a:t>
            </a:r>
            <a:endParaRPr lang="tr-TR" sz="5400" dirty="0">
              <a:solidFill>
                <a:srgbClr val="FF0000"/>
              </a:solidFill>
            </a:endParaRPr>
          </a:p>
        </p:txBody>
      </p:sp>
      <p:sp>
        <p:nvSpPr>
          <p:cNvPr id="14" name="İçerik Yer Tutucusu 2"/>
          <p:cNvSpPr txBox="1">
            <a:spLocks/>
          </p:cNvSpPr>
          <p:nvPr/>
        </p:nvSpPr>
        <p:spPr>
          <a:xfrm>
            <a:off x="4836840" y="5517232"/>
            <a:ext cx="2543472"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tr-TR" sz="1600" b="1" dirty="0" err="1" smtClean="0">
                <a:solidFill>
                  <a:srgbClr val="FF0000"/>
                </a:solidFill>
              </a:rPr>
              <a:t>Stolonun</a:t>
            </a:r>
            <a:r>
              <a:rPr lang="tr-TR" sz="1600" b="1" dirty="0" smtClean="0">
                <a:solidFill>
                  <a:srgbClr val="FF0000"/>
                </a:solidFill>
              </a:rPr>
              <a:t> köklü </a:t>
            </a:r>
            <a:r>
              <a:rPr lang="tr-TR" sz="1600" b="1" dirty="0" err="1" smtClean="0">
                <a:solidFill>
                  <a:srgbClr val="FF0000"/>
                </a:solidFill>
              </a:rPr>
              <a:t>rametleri</a:t>
            </a:r>
            <a:r>
              <a:rPr lang="tr-TR" sz="1600" b="1" dirty="0" smtClean="0">
                <a:solidFill>
                  <a:srgbClr val="FF0000"/>
                </a:solidFill>
              </a:rPr>
              <a:t> içeride ana bitki dışarıda sayılacaktır </a:t>
            </a:r>
            <a:endParaRPr lang="tr-TR" sz="1600" b="1" dirty="0">
              <a:solidFill>
                <a:srgbClr val="FF0000"/>
              </a:solidFill>
            </a:endParaRPr>
          </a:p>
        </p:txBody>
      </p:sp>
      <p:sp>
        <p:nvSpPr>
          <p:cNvPr id="15" name="Metin kutusu 14"/>
          <p:cNvSpPr txBox="1"/>
          <p:nvPr/>
        </p:nvSpPr>
        <p:spPr>
          <a:xfrm>
            <a:off x="6558593" y="2858102"/>
            <a:ext cx="831785" cy="923330"/>
          </a:xfrm>
          <a:prstGeom prst="rect">
            <a:avLst/>
          </a:prstGeom>
          <a:noFill/>
        </p:spPr>
        <p:txBody>
          <a:bodyPr wrap="square" rtlCol="0">
            <a:spAutoFit/>
          </a:bodyPr>
          <a:lstStyle/>
          <a:p>
            <a:r>
              <a:rPr lang="tr-TR" sz="5400" dirty="0" smtClean="0">
                <a:solidFill>
                  <a:srgbClr val="FF0000"/>
                </a:solidFill>
              </a:rPr>
              <a:t> X</a:t>
            </a:r>
            <a:endParaRPr lang="tr-TR" sz="5400" dirty="0">
              <a:solidFill>
                <a:srgbClr val="FF0000"/>
              </a:solidFill>
            </a:endParaRPr>
          </a:p>
        </p:txBody>
      </p:sp>
      <p:sp>
        <p:nvSpPr>
          <p:cNvPr id="16" name="Metin kutusu 15"/>
          <p:cNvSpPr txBox="1"/>
          <p:nvPr/>
        </p:nvSpPr>
        <p:spPr>
          <a:xfrm>
            <a:off x="5918774" y="3319767"/>
            <a:ext cx="831785" cy="461665"/>
          </a:xfrm>
          <a:prstGeom prst="rect">
            <a:avLst/>
          </a:prstGeom>
          <a:noFill/>
        </p:spPr>
        <p:txBody>
          <a:bodyPr wrap="square" rtlCol="0">
            <a:spAutoFit/>
          </a:bodyPr>
          <a:lstStyle/>
          <a:p>
            <a:r>
              <a:rPr lang="tr-TR" sz="2400" b="1" dirty="0" smtClean="0">
                <a:solidFill>
                  <a:srgbClr val="FF0000"/>
                </a:solidFill>
              </a:rPr>
              <a:t> X</a:t>
            </a:r>
            <a:endParaRPr lang="tr-TR" sz="2400" b="1" dirty="0">
              <a:solidFill>
                <a:srgbClr val="FF0000"/>
              </a:solidFill>
            </a:endParaRPr>
          </a:p>
        </p:txBody>
      </p:sp>
    </p:spTree>
    <p:extLst>
      <p:ext uri="{BB962C8B-B14F-4D97-AF65-F5344CB8AC3E}">
        <p14:creationId xmlns:p14="http://schemas.microsoft.com/office/powerpoint/2010/main" val="46714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animBg="1"/>
      <p:bldP spid="10" grpId="0" animBg="1"/>
      <p:bldP spid="11" grpId="0" animBg="1"/>
      <p:bldP spid="12" grpId="0" animBg="1"/>
      <p:bldP spid="7" grpId="0"/>
      <p:bldP spid="14" grpId="0"/>
      <p:bldP spid="15" grpId="0"/>
      <p:bldP spid="1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FF0000"/>
                </a:solidFill>
              </a:rPr>
              <a:t>Örnek parsel içerisinde sayılmanın kriterleri</a:t>
            </a:r>
            <a:endParaRPr lang="tr-TR" dirty="0"/>
          </a:p>
        </p:txBody>
      </p:sp>
      <p:sp>
        <p:nvSpPr>
          <p:cNvPr id="3" name="İçerik Yer Tutucusu 2"/>
          <p:cNvSpPr>
            <a:spLocks noGrp="1"/>
          </p:cNvSpPr>
          <p:nvPr>
            <p:ph idx="1"/>
          </p:nvPr>
        </p:nvSpPr>
        <p:spPr>
          <a:xfrm>
            <a:off x="998650" y="1577574"/>
            <a:ext cx="3106688" cy="460648"/>
          </a:xfrm>
        </p:spPr>
        <p:txBody>
          <a:bodyPr>
            <a:normAutofit fontScale="85000" lnSpcReduction="20000"/>
          </a:bodyPr>
          <a:lstStyle/>
          <a:p>
            <a:pPr marL="0" indent="0" algn="ctr">
              <a:buNone/>
            </a:pPr>
            <a:r>
              <a:rPr lang="tr-TR" b="1" i="1" dirty="0" err="1" smtClean="0"/>
              <a:t>Kanopi</a:t>
            </a:r>
            <a:r>
              <a:rPr lang="tr-TR" b="1" i="1" dirty="0" smtClean="0"/>
              <a:t> Frekansı</a:t>
            </a:r>
            <a:endParaRPr lang="tr-TR" b="1" i="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135</a:t>
            </a:fld>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4168901"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Düz Ok Bağlayıcısı 5"/>
          <p:cNvCxnSpPr/>
          <p:nvPr/>
        </p:nvCxnSpPr>
        <p:spPr>
          <a:xfrm>
            <a:off x="1979712" y="3212976"/>
            <a:ext cx="0" cy="28803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8" name="İçerik Yer Tutucusu 2"/>
          <p:cNvSpPr txBox="1">
            <a:spLocks/>
          </p:cNvSpPr>
          <p:nvPr/>
        </p:nvSpPr>
        <p:spPr>
          <a:xfrm>
            <a:off x="5004048" y="2060848"/>
            <a:ext cx="3888432" cy="376333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sz="2800" dirty="0" smtClean="0"/>
              <a:t>Gözden kaçırılabilecek büyük baskın bitkiler için özel bir uyarlama yapılmalıdır.</a:t>
            </a:r>
          </a:p>
          <a:p>
            <a:pPr marL="0" indent="0">
              <a:buNone/>
            </a:pPr>
            <a:endParaRPr lang="tr-TR" sz="2800" dirty="0" smtClean="0"/>
          </a:p>
          <a:p>
            <a:pPr marL="0" indent="0">
              <a:buNone/>
            </a:pPr>
            <a:r>
              <a:rPr lang="tr-TR" sz="2800" dirty="0" smtClean="0"/>
              <a:t>Bu </a:t>
            </a:r>
            <a:r>
              <a:rPr lang="tr-TR" sz="2800" dirty="0"/>
              <a:t>yaklaşım </a:t>
            </a:r>
            <a:r>
              <a:rPr lang="tr-TR" sz="2800" dirty="0" smtClean="0"/>
              <a:t>uygulandığında</a:t>
            </a:r>
            <a:r>
              <a:rPr lang="tr-TR" sz="2800" dirty="0"/>
              <a:t>, hangi türler için </a:t>
            </a:r>
            <a:r>
              <a:rPr lang="tr-TR" sz="2800" dirty="0" smtClean="0"/>
              <a:t>kullanıldığı açıkça </a:t>
            </a:r>
            <a:r>
              <a:rPr lang="tr-TR" sz="2800" dirty="0"/>
              <a:t>belgelenmeli ve </a:t>
            </a:r>
            <a:r>
              <a:rPr lang="tr-TR" sz="2800" dirty="0" smtClean="0"/>
              <a:t>gerekçelendirilmelidir.</a:t>
            </a:r>
          </a:p>
          <a:p>
            <a:pPr marL="0" indent="0">
              <a:buFont typeface="Arial" panose="020B0604020202020204" pitchFamily="34" charset="0"/>
              <a:buNone/>
            </a:pPr>
            <a:endParaRPr lang="tr-TR" sz="2800" dirty="0"/>
          </a:p>
        </p:txBody>
      </p:sp>
      <p:sp>
        <p:nvSpPr>
          <p:cNvPr id="7" name="Metin kutusu 6"/>
          <p:cNvSpPr txBox="1"/>
          <p:nvPr/>
        </p:nvSpPr>
        <p:spPr>
          <a:xfrm>
            <a:off x="441968" y="4221088"/>
            <a:ext cx="936104" cy="1200329"/>
          </a:xfrm>
          <a:prstGeom prst="rect">
            <a:avLst/>
          </a:prstGeom>
          <a:noFill/>
        </p:spPr>
        <p:txBody>
          <a:bodyPr wrap="square" rtlCol="0">
            <a:spAutoFit/>
          </a:bodyPr>
          <a:lstStyle/>
          <a:p>
            <a:r>
              <a:rPr lang="tr-TR" sz="7200" b="1" dirty="0" smtClean="0">
                <a:solidFill>
                  <a:srgbClr val="FF0000"/>
                </a:solidFill>
              </a:rPr>
              <a:t>X</a:t>
            </a:r>
            <a:endParaRPr lang="tr-TR" sz="7200" b="1" dirty="0">
              <a:solidFill>
                <a:srgbClr val="FF0000"/>
              </a:solidFill>
            </a:endParaRPr>
          </a:p>
        </p:txBody>
      </p:sp>
      <p:sp>
        <p:nvSpPr>
          <p:cNvPr id="10" name="Metin kutusu 9"/>
          <p:cNvSpPr txBox="1"/>
          <p:nvPr/>
        </p:nvSpPr>
        <p:spPr>
          <a:xfrm>
            <a:off x="3347864" y="3977967"/>
            <a:ext cx="936104" cy="1446550"/>
          </a:xfrm>
          <a:prstGeom prst="rect">
            <a:avLst/>
          </a:prstGeom>
          <a:noFill/>
        </p:spPr>
        <p:txBody>
          <a:bodyPr wrap="square" rtlCol="0">
            <a:spAutoFit/>
          </a:bodyPr>
          <a:lstStyle/>
          <a:p>
            <a:r>
              <a:rPr lang="tr-TR" sz="8800" b="1" dirty="0" smtClean="0">
                <a:solidFill>
                  <a:srgbClr val="FF0000"/>
                </a:solidFill>
              </a:rPr>
              <a:t>X</a:t>
            </a:r>
            <a:endParaRPr lang="tr-TR" sz="8800" b="1" dirty="0">
              <a:solidFill>
                <a:srgbClr val="FF0000"/>
              </a:solidFill>
            </a:endParaRPr>
          </a:p>
        </p:txBody>
      </p:sp>
    </p:spTree>
    <p:extLst>
      <p:ext uri="{BB962C8B-B14F-4D97-AF65-F5344CB8AC3E}">
        <p14:creationId xmlns:p14="http://schemas.microsoft.com/office/powerpoint/2010/main" val="21436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5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7"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Tanımlamanın Düzeyi</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sz="2800" b="1" u="sng" dirty="0" err="1" smtClean="0"/>
              <a:t>Taksonomik</a:t>
            </a:r>
            <a:r>
              <a:rPr lang="tr-TR" sz="2800" b="1" u="sng" dirty="0" smtClean="0"/>
              <a:t> Düzey</a:t>
            </a:r>
          </a:p>
          <a:p>
            <a:pPr marL="0" indent="0">
              <a:buNone/>
            </a:pPr>
            <a:r>
              <a:rPr lang="tr-TR" dirty="0" smtClean="0"/>
              <a:t>  </a:t>
            </a:r>
            <a:r>
              <a:rPr lang="tr-TR" sz="2400" dirty="0" smtClean="0">
                <a:latin typeface="Adobe Caslon Pro" pitchFamily="18" charset="-94"/>
              </a:rPr>
              <a:t>Türü tanımla? Cins? Fonksiyonel grup?</a:t>
            </a:r>
          </a:p>
          <a:p>
            <a:pPr marL="0" indent="0">
              <a:buNone/>
            </a:pPr>
            <a:r>
              <a:rPr lang="tr-TR" sz="2800" b="1" u="sng" dirty="0" smtClean="0"/>
              <a:t>Yaş Sınıfları</a:t>
            </a:r>
            <a:endParaRPr lang="tr-TR" sz="2800" b="1" u="sng" dirty="0"/>
          </a:p>
          <a:p>
            <a:pPr marL="0" indent="0">
              <a:buNone/>
            </a:pPr>
            <a:r>
              <a:rPr lang="tr-TR" dirty="0" smtClean="0"/>
              <a:t>  </a:t>
            </a:r>
            <a:r>
              <a:rPr lang="tr-TR" sz="2400" dirty="0" smtClean="0">
                <a:latin typeface="Adobe Caslon Pro" pitchFamily="18" charset="-94"/>
              </a:rPr>
              <a:t>Küçük fidanlar, boylanmış fidanlar, </a:t>
            </a:r>
            <a:r>
              <a:rPr lang="tr-TR" sz="2400" dirty="0" err="1" smtClean="0">
                <a:latin typeface="Adobe Caslon Pro" pitchFamily="18" charset="-94"/>
              </a:rPr>
              <a:t>erişginler</a:t>
            </a:r>
            <a:r>
              <a:rPr lang="tr-TR" sz="2400" dirty="0" smtClean="0">
                <a:latin typeface="Adobe Caslon Pro" pitchFamily="18" charset="-94"/>
              </a:rPr>
              <a:t>?</a:t>
            </a:r>
          </a:p>
          <a:p>
            <a:pPr marL="0" indent="0">
              <a:buNone/>
            </a:pPr>
            <a:r>
              <a:rPr lang="tr-TR" sz="2400" dirty="0">
                <a:latin typeface="Adobe Caslon Pro" pitchFamily="18" charset="-94"/>
              </a:rPr>
              <a:t> </a:t>
            </a:r>
            <a:r>
              <a:rPr lang="tr-TR" sz="2400" dirty="0" smtClean="0">
                <a:latin typeface="Adobe Caslon Pro" pitchFamily="18" charset="-94"/>
              </a:rPr>
              <a:t> Fidan, üreme devresinde olanlar, yaşlanmışlar?</a:t>
            </a:r>
          </a:p>
          <a:p>
            <a:pPr marL="0" indent="0">
              <a:buNone/>
            </a:pPr>
            <a:r>
              <a:rPr lang="tr-TR" sz="2400" dirty="0">
                <a:latin typeface="Adobe Caslon Pro" pitchFamily="18" charset="-94"/>
              </a:rPr>
              <a:t> </a:t>
            </a:r>
            <a:r>
              <a:rPr lang="tr-TR" sz="2400" dirty="0" smtClean="0">
                <a:latin typeface="Adobe Caslon Pro" pitchFamily="18" charset="-94"/>
              </a:rPr>
              <a:t> Yaş ve hayat safhası sınıfı yok?</a:t>
            </a:r>
          </a:p>
          <a:p>
            <a:pPr marL="0" indent="0">
              <a:spcBef>
                <a:spcPts val="0"/>
              </a:spcBef>
              <a:buNone/>
            </a:pPr>
            <a:r>
              <a:rPr lang="tr-TR" sz="2400" dirty="0">
                <a:latin typeface="Adobe Caslon Pro" pitchFamily="18" charset="-94"/>
              </a:rPr>
              <a:t> </a:t>
            </a:r>
            <a:r>
              <a:rPr lang="tr-TR" sz="2400" dirty="0" smtClean="0">
                <a:latin typeface="Adobe Caslon Pro" pitchFamily="18" charset="-94"/>
              </a:rPr>
              <a:t> Veri toplandıktan sonra sınıfları bir araya getirmek zor </a:t>
            </a:r>
          </a:p>
          <a:p>
            <a:pPr marL="0" indent="0">
              <a:spcBef>
                <a:spcPts val="0"/>
              </a:spcBef>
              <a:buNone/>
            </a:pPr>
            <a:r>
              <a:rPr lang="tr-TR" sz="2400" dirty="0">
                <a:latin typeface="Adobe Caslon Pro" pitchFamily="18" charset="-94"/>
              </a:rPr>
              <a:t> </a:t>
            </a:r>
            <a:r>
              <a:rPr lang="tr-TR" sz="2400" dirty="0" smtClean="0">
                <a:latin typeface="Adobe Caslon Pro" pitchFamily="18" charset="-94"/>
              </a:rPr>
              <a:t>  olabilir</a:t>
            </a:r>
          </a:p>
          <a:p>
            <a:pPr marL="0" indent="0">
              <a:spcBef>
                <a:spcPts val="0"/>
              </a:spcBef>
              <a:buNone/>
            </a:pPr>
            <a:r>
              <a:rPr lang="tr-TR" sz="2800" b="1" u="sng" dirty="0" smtClean="0"/>
              <a:t>Tek yıllık bitkiler</a:t>
            </a:r>
          </a:p>
          <a:p>
            <a:pPr marL="0" indent="0">
              <a:spcBef>
                <a:spcPts val="0"/>
              </a:spcBef>
              <a:buNone/>
            </a:pPr>
            <a:r>
              <a:rPr lang="tr-TR" sz="2800" dirty="0" smtClean="0"/>
              <a:t>   </a:t>
            </a:r>
            <a:r>
              <a:rPr lang="tr-TR" sz="2400" dirty="0" smtClean="0">
                <a:latin typeface="Adobe Caslon Pro" pitchFamily="18" charset="-94"/>
              </a:rPr>
              <a:t>Tek yıllıkları say? Sadece canlı tek yıllıkları? Sadece çok yıllıkları?</a:t>
            </a:r>
            <a:endParaRPr lang="tr-TR" sz="2800" dirty="0">
              <a:latin typeface="Adobe Caslon Pro" pitchFamily="18" charset="-94"/>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136</a:t>
            </a:fld>
            <a:endParaRPr lang="tr-TR"/>
          </a:p>
        </p:txBody>
      </p:sp>
    </p:spTree>
    <p:extLst>
      <p:ext uri="{BB962C8B-B14F-4D97-AF65-F5344CB8AC3E}">
        <p14:creationId xmlns:p14="http://schemas.microsoft.com/office/powerpoint/2010/main" val="19150969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82594"/>
          </a:xfrm>
        </p:spPr>
        <p:txBody>
          <a:bodyPr>
            <a:normAutofit fontScale="90000"/>
          </a:bodyPr>
          <a:lstStyle/>
          <a:p>
            <a:r>
              <a:rPr lang="tr-TR" sz="3600" dirty="0" smtClean="0"/>
              <a:t>Örnekleme büyüklüğü ve dizaynı</a:t>
            </a:r>
            <a:endParaRPr lang="tr-TR" sz="3600" dirty="0"/>
          </a:p>
        </p:txBody>
      </p:sp>
      <p:sp>
        <p:nvSpPr>
          <p:cNvPr id="3" name="İçerik Yer Tutucusu 2"/>
          <p:cNvSpPr>
            <a:spLocks noGrp="1"/>
          </p:cNvSpPr>
          <p:nvPr>
            <p:ph idx="1"/>
          </p:nvPr>
        </p:nvSpPr>
        <p:spPr>
          <a:xfrm>
            <a:off x="457200" y="1214422"/>
            <a:ext cx="8229600" cy="4911741"/>
          </a:xfrm>
        </p:spPr>
        <p:txBody>
          <a:bodyPr>
            <a:normAutofit/>
          </a:bodyPr>
          <a:lstStyle/>
          <a:p>
            <a:pPr marL="0" indent="0">
              <a:buNone/>
            </a:pPr>
            <a:r>
              <a:rPr lang="tr-TR" sz="2800" b="1" dirty="0" smtClean="0"/>
              <a:t>Genellikle en az 100-200 örnek parsel gereklidir.</a:t>
            </a:r>
          </a:p>
          <a:p>
            <a:pPr marL="0" indent="0">
              <a:buNone/>
            </a:pPr>
            <a:r>
              <a:rPr lang="tr-TR" sz="2400" dirty="0" smtClean="0"/>
              <a:t>    </a:t>
            </a:r>
            <a:r>
              <a:rPr lang="tr-TR" sz="2200" dirty="0" smtClean="0">
                <a:latin typeface="Adobe Caslon Pro" pitchFamily="18" charset="-94"/>
              </a:rPr>
              <a:t>Küçük değişimleri gözlemlemek ve belirlemek için daha fazla gerekir.</a:t>
            </a:r>
          </a:p>
          <a:p>
            <a:pPr marL="0" indent="0">
              <a:buNone/>
            </a:pPr>
            <a:r>
              <a:rPr lang="tr-TR" sz="2800" b="1" dirty="0" err="1" smtClean="0"/>
              <a:t>Makroörnek</a:t>
            </a:r>
            <a:r>
              <a:rPr lang="tr-TR" sz="2800" b="1" dirty="0" smtClean="0"/>
              <a:t> parsel içinde düzenleme</a:t>
            </a:r>
          </a:p>
          <a:p>
            <a:pPr marL="0" indent="0">
              <a:buNone/>
            </a:pPr>
            <a:r>
              <a:rPr lang="tr-TR" sz="2200" dirty="0" smtClean="0">
                <a:latin typeface="Adobe Caslon Pro" pitchFamily="18" charset="-94"/>
              </a:rPr>
              <a:t>    Örnek parselleri sistematik olarak düzenle,</a:t>
            </a:r>
          </a:p>
          <a:p>
            <a:pPr marL="0" indent="0">
              <a:buNone/>
            </a:pPr>
            <a:r>
              <a:rPr lang="tr-TR" sz="2200" dirty="0">
                <a:latin typeface="Adobe Caslon Pro" pitchFamily="18" charset="-94"/>
              </a:rPr>
              <a:t> </a:t>
            </a:r>
            <a:r>
              <a:rPr lang="tr-TR" sz="2200" dirty="0" smtClean="0">
                <a:latin typeface="Adobe Caslon Pro" pitchFamily="18" charset="-94"/>
              </a:rPr>
              <a:t>   Boşluklar ölçmenin bağımsızlığını etkiler.</a:t>
            </a:r>
            <a:endParaRPr lang="tr-TR" sz="2200" dirty="0">
              <a:latin typeface="Adobe Caslon Pro" pitchFamily="18" charset="-94"/>
            </a:endParaRPr>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137</a:t>
            </a:fld>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3907369"/>
            <a:ext cx="4550528" cy="295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5954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Örnek parsel büyüklüğünün önemi</a:t>
            </a:r>
            <a:endParaRPr lang="tr-TR" dirty="0"/>
          </a:p>
        </p:txBody>
      </p:sp>
      <p:sp>
        <p:nvSpPr>
          <p:cNvPr id="3" name="İçerik Yer Tutucusu 2"/>
          <p:cNvSpPr>
            <a:spLocks noGrp="1"/>
          </p:cNvSpPr>
          <p:nvPr>
            <p:ph idx="1"/>
          </p:nvPr>
        </p:nvSpPr>
        <p:spPr>
          <a:xfrm>
            <a:off x="457200" y="1600201"/>
            <a:ext cx="8229600" cy="1036712"/>
          </a:xfrm>
        </p:spPr>
        <p:txBody>
          <a:bodyPr>
            <a:normAutofit fontScale="85000" lnSpcReduction="10000"/>
          </a:bodyPr>
          <a:lstStyle/>
          <a:p>
            <a:pPr marL="0" indent="0" algn="just">
              <a:buNone/>
            </a:pPr>
            <a:r>
              <a:rPr lang="tr-TR" dirty="0" smtClean="0"/>
              <a:t>Örnek parsel büyüklüğü arttıkça frekans da artar, çünkü daha büyük örnek parsel daha fazla bitki içermektedir.</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138</a:t>
            </a:fld>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35" y="2636912"/>
            <a:ext cx="8658484" cy="258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51449" y="5373216"/>
            <a:ext cx="1845122" cy="369332"/>
          </a:xfrm>
          <a:prstGeom prst="rect">
            <a:avLst/>
          </a:prstGeom>
        </p:spPr>
        <p:txBody>
          <a:bodyPr wrap="none">
            <a:spAutoFit/>
          </a:bodyPr>
          <a:lstStyle/>
          <a:p>
            <a:pPr algn="ctr"/>
            <a:r>
              <a:rPr lang="tr-TR" b="1" i="1" dirty="0" err="1">
                <a:latin typeface="Adobe Caslon Pro" pitchFamily="18" charset="-94"/>
              </a:rPr>
              <a:t>Viola</a:t>
            </a:r>
            <a:r>
              <a:rPr lang="tr-TR" b="1" i="1" dirty="0">
                <a:latin typeface="Adobe Caslon Pro" pitchFamily="18" charset="-94"/>
              </a:rPr>
              <a:t> </a:t>
            </a:r>
            <a:r>
              <a:rPr lang="tr-TR" b="1" i="1" dirty="0" err="1" smtClean="0">
                <a:latin typeface="Adobe Caslon Pro" pitchFamily="18" charset="-94"/>
              </a:rPr>
              <a:t>sieheana</a:t>
            </a:r>
            <a:r>
              <a:rPr lang="tr-TR" b="1" i="1" dirty="0" smtClean="0">
                <a:latin typeface="Adobe Caslon Pro" pitchFamily="18" charset="-94"/>
              </a:rPr>
              <a:t>: </a:t>
            </a:r>
            <a:r>
              <a:rPr lang="tr-TR" b="1" dirty="0" smtClean="0">
                <a:latin typeface="Adobe Caslon Pro" pitchFamily="18" charset="-94"/>
              </a:rPr>
              <a:t>%0</a:t>
            </a:r>
            <a:endParaRPr lang="tr-TR" b="1" dirty="0"/>
          </a:p>
        </p:txBody>
      </p:sp>
      <p:sp>
        <p:nvSpPr>
          <p:cNvPr id="8" name="Dikdörtgen 7"/>
          <p:cNvSpPr/>
          <p:nvPr/>
        </p:nvSpPr>
        <p:spPr>
          <a:xfrm>
            <a:off x="3603069" y="5373216"/>
            <a:ext cx="1968552" cy="369332"/>
          </a:xfrm>
          <a:prstGeom prst="rect">
            <a:avLst/>
          </a:prstGeom>
        </p:spPr>
        <p:txBody>
          <a:bodyPr wrap="none">
            <a:spAutoFit/>
          </a:bodyPr>
          <a:lstStyle/>
          <a:p>
            <a:pPr algn="ctr"/>
            <a:r>
              <a:rPr lang="tr-TR" b="1" i="1" dirty="0" err="1">
                <a:latin typeface="Adobe Caslon Pro" pitchFamily="18" charset="-94"/>
              </a:rPr>
              <a:t>Viola</a:t>
            </a:r>
            <a:r>
              <a:rPr lang="tr-TR" b="1" i="1" dirty="0">
                <a:latin typeface="Adobe Caslon Pro" pitchFamily="18" charset="-94"/>
              </a:rPr>
              <a:t> </a:t>
            </a:r>
            <a:r>
              <a:rPr lang="tr-TR" b="1" i="1" dirty="0" err="1" smtClean="0">
                <a:latin typeface="Adobe Caslon Pro" pitchFamily="18" charset="-94"/>
              </a:rPr>
              <a:t>sieheana</a:t>
            </a:r>
            <a:r>
              <a:rPr lang="tr-TR" b="1" i="1" dirty="0" smtClean="0">
                <a:latin typeface="Adobe Caslon Pro" pitchFamily="18" charset="-94"/>
              </a:rPr>
              <a:t>: </a:t>
            </a:r>
            <a:r>
              <a:rPr lang="tr-TR" b="1" dirty="0" smtClean="0">
                <a:latin typeface="Adobe Caslon Pro" pitchFamily="18" charset="-94"/>
              </a:rPr>
              <a:t>%50</a:t>
            </a:r>
            <a:endParaRPr lang="tr-TR" b="1" dirty="0"/>
          </a:p>
        </p:txBody>
      </p:sp>
      <p:sp>
        <p:nvSpPr>
          <p:cNvPr id="9" name="Dikdörtgen 8"/>
          <p:cNvSpPr/>
          <p:nvPr/>
        </p:nvSpPr>
        <p:spPr>
          <a:xfrm>
            <a:off x="6468801" y="5340950"/>
            <a:ext cx="2083968" cy="369332"/>
          </a:xfrm>
          <a:prstGeom prst="rect">
            <a:avLst/>
          </a:prstGeom>
        </p:spPr>
        <p:txBody>
          <a:bodyPr wrap="none">
            <a:spAutoFit/>
          </a:bodyPr>
          <a:lstStyle/>
          <a:p>
            <a:pPr algn="ctr"/>
            <a:r>
              <a:rPr lang="tr-TR" b="1" i="1" dirty="0" err="1">
                <a:latin typeface="Adobe Caslon Pro" pitchFamily="18" charset="-94"/>
              </a:rPr>
              <a:t>Viola</a:t>
            </a:r>
            <a:r>
              <a:rPr lang="tr-TR" b="1" i="1" dirty="0">
                <a:latin typeface="Adobe Caslon Pro" pitchFamily="18" charset="-94"/>
              </a:rPr>
              <a:t> </a:t>
            </a:r>
            <a:r>
              <a:rPr lang="tr-TR" b="1" i="1" dirty="0" err="1" smtClean="0">
                <a:latin typeface="Adobe Caslon Pro" pitchFamily="18" charset="-94"/>
              </a:rPr>
              <a:t>sieheana</a:t>
            </a:r>
            <a:r>
              <a:rPr lang="tr-TR" b="1" i="1" dirty="0" smtClean="0">
                <a:latin typeface="Adobe Caslon Pro" pitchFamily="18" charset="-94"/>
              </a:rPr>
              <a:t>: </a:t>
            </a:r>
            <a:r>
              <a:rPr lang="tr-TR" b="1" dirty="0" smtClean="0">
                <a:latin typeface="Adobe Caslon Pro" pitchFamily="18" charset="-94"/>
              </a:rPr>
              <a:t>%100</a:t>
            </a:r>
            <a:endParaRPr lang="tr-TR" b="1" dirty="0"/>
          </a:p>
        </p:txBody>
      </p:sp>
    </p:spTree>
    <p:extLst>
      <p:ext uri="{BB962C8B-B14F-4D97-AF65-F5344CB8AC3E}">
        <p14:creationId xmlns:p14="http://schemas.microsoft.com/office/powerpoint/2010/main" val="26276307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smtClean="0"/>
              <a:t>Örnek parsel büyüklüğü kılavuzu</a:t>
            </a:r>
            <a:endParaRPr lang="tr-TR" sz="3600" dirty="0"/>
          </a:p>
        </p:txBody>
      </p:sp>
      <p:sp>
        <p:nvSpPr>
          <p:cNvPr id="3" name="İçerik Yer Tutucusu 2"/>
          <p:cNvSpPr>
            <a:spLocks noGrp="1"/>
          </p:cNvSpPr>
          <p:nvPr>
            <p:ph idx="1"/>
          </p:nvPr>
        </p:nvSpPr>
        <p:spPr/>
        <p:txBody>
          <a:bodyPr>
            <a:normAutofit/>
          </a:bodyPr>
          <a:lstStyle/>
          <a:p>
            <a:pPr marL="0" indent="0" algn="just">
              <a:buNone/>
            </a:pPr>
            <a:r>
              <a:rPr lang="tr-TR" sz="2800" dirty="0" smtClean="0"/>
              <a:t>Frekans %20 - %80 olduğunda en büyük hassasiyet</a:t>
            </a:r>
          </a:p>
          <a:p>
            <a:pPr marL="0" indent="0" algn="just">
              <a:buNone/>
            </a:pPr>
            <a:r>
              <a:rPr lang="tr-TR" sz="2800" dirty="0"/>
              <a:t> </a:t>
            </a:r>
            <a:r>
              <a:rPr lang="tr-TR" sz="2800" dirty="0" smtClean="0"/>
              <a:t> </a:t>
            </a:r>
            <a:r>
              <a:rPr lang="tr-TR" sz="2400" dirty="0" smtClean="0">
                <a:latin typeface="Adobe Caslon Pro" pitchFamily="18" charset="-94"/>
              </a:rPr>
              <a:t>Türlerin çoğunluğu için hedef %30 - %70 </a:t>
            </a:r>
            <a:r>
              <a:rPr lang="tr-TR" sz="2400" dirty="0" err="1" smtClean="0">
                <a:latin typeface="Adobe Caslon Pro" pitchFamily="18" charset="-94"/>
              </a:rPr>
              <a:t>dir</a:t>
            </a:r>
            <a:r>
              <a:rPr lang="tr-TR" sz="2400" dirty="0" smtClean="0">
                <a:latin typeface="Adobe Caslon Pro" pitchFamily="18" charset="-94"/>
              </a:rPr>
              <a:t>.</a:t>
            </a:r>
          </a:p>
          <a:p>
            <a:pPr marL="0" indent="0" algn="just">
              <a:buNone/>
            </a:pPr>
            <a:r>
              <a:rPr lang="tr-TR" sz="2800" dirty="0" smtClean="0"/>
              <a:t>Eğer frekans ≤ </a:t>
            </a:r>
            <a:r>
              <a:rPr lang="tr-TR" sz="2800" b="1" i="1" dirty="0" smtClean="0">
                <a:solidFill>
                  <a:srgbClr val="FF0000"/>
                </a:solidFill>
              </a:rPr>
              <a:t>%10</a:t>
            </a:r>
            <a:r>
              <a:rPr lang="tr-TR" sz="2800" dirty="0" smtClean="0"/>
              <a:t>, örnek parsel büyüklüğünü arttır.</a:t>
            </a:r>
          </a:p>
          <a:p>
            <a:pPr marL="0" indent="0" algn="just">
              <a:buNone/>
            </a:pPr>
            <a:r>
              <a:rPr lang="tr-TR" sz="2800" dirty="0"/>
              <a:t>Eğer frekans </a:t>
            </a:r>
            <a:r>
              <a:rPr lang="tr-TR" sz="2800" dirty="0" smtClean="0"/>
              <a:t>≥ </a:t>
            </a:r>
            <a:r>
              <a:rPr lang="tr-TR" sz="2800" b="1" i="1" dirty="0" smtClean="0">
                <a:solidFill>
                  <a:srgbClr val="FF0000"/>
                </a:solidFill>
              </a:rPr>
              <a:t>%90</a:t>
            </a:r>
            <a:r>
              <a:rPr lang="tr-TR" sz="2800" dirty="0"/>
              <a:t>, örnek parsel büyüklüğünü </a:t>
            </a:r>
            <a:r>
              <a:rPr lang="tr-TR" sz="2800" dirty="0" smtClean="0"/>
              <a:t>azalt.</a:t>
            </a:r>
          </a:p>
          <a:p>
            <a:pPr marL="0" indent="0" algn="just">
              <a:buNone/>
            </a:pPr>
            <a:r>
              <a:rPr lang="tr-TR" sz="2800" dirty="0" smtClean="0"/>
              <a:t>Çoğu tür için uygun olan örnek parsel büyüklüğü seçin.</a:t>
            </a:r>
          </a:p>
          <a:p>
            <a:pPr marL="0" indent="0" algn="just">
              <a:buNone/>
            </a:pPr>
            <a:r>
              <a:rPr lang="tr-TR" sz="2800" dirty="0" smtClean="0"/>
              <a:t>Tek bir örnek parsel büyüklüğü türlerin hepsi için çalışmıyorsa, </a:t>
            </a:r>
            <a:r>
              <a:rPr lang="tr-TR" sz="2800" b="1" dirty="0" smtClean="0">
                <a:solidFill>
                  <a:srgbClr val="FF0000"/>
                </a:solidFill>
              </a:rPr>
              <a:t>iç içe geçmiş örnek parseller (</a:t>
            </a:r>
            <a:r>
              <a:rPr lang="tr-TR" sz="2800" b="1" dirty="0" err="1" smtClean="0">
                <a:solidFill>
                  <a:srgbClr val="FF0000"/>
                </a:solidFill>
              </a:rPr>
              <a:t>nested</a:t>
            </a:r>
            <a:r>
              <a:rPr lang="tr-TR" sz="2800" b="1" dirty="0" smtClean="0">
                <a:solidFill>
                  <a:srgbClr val="FF0000"/>
                </a:solidFill>
              </a:rPr>
              <a:t> </a:t>
            </a:r>
            <a:r>
              <a:rPr lang="tr-TR" sz="2800" b="1" dirty="0" err="1" smtClean="0">
                <a:solidFill>
                  <a:srgbClr val="FF0000"/>
                </a:solidFill>
              </a:rPr>
              <a:t>plots</a:t>
            </a:r>
            <a:r>
              <a:rPr lang="tr-TR" sz="2800" b="1" dirty="0" smtClean="0">
                <a:solidFill>
                  <a:srgbClr val="FF0000"/>
                </a:solidFill>
              </a:rPr>
              <a:t>)</a:t>
            </a:r>
            <a:r>
              <a:rPr lang="tr-TR" sz="2800" dirty="0" smtClean="0"/>
              <a:t> kullanın.</a:t>
            </a:r>
            <a:endParaRPr lang="tr-TR" sz="2800" dirty="0"/>
          </a:p>
          <a:p>
            <a:pPr marL="0" indent="0" algn="just">
              <a:buNone/>
            </a:pP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139</a:t>
            </a:fld>
            <a:endParaRPr lang="tr-TR"/>
          </a:p>
        </p:txBody>
      </p:sp>
    </p:spTree>
    <p:extLst>
      <p:ext uri="{BB962C8B-B14F-4D97-AF65-F5344CB8AC3E}">
        <p14:creationId xmlns:p14="http://schemas.microsoft.com/office/powerpoint/2010/main" val="984582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Başlık 1"/>
          <p:cNvSpPr>
            <a:spLocks noGrp="1"/>
          </p:cNvSpPr>
          <p:nvPr>
            <p:ph type="title"/>
          </p:nvPr>
        </p:nvSpPr>
        <p:spPr/>
        <p:txBody>
          <a:bodyPr/>
          <a:lstStyle/>
          <a:p>
            <a:r>
              <a:rPr lang="tr-TR" altLang="tr-TR" sz="3600" b="1" smtClean="0">
                <a:solidFill>
                  <a:srgbClr val="FF0000"/>
                </a:solidFill>
              </a:rPr>
              <a:t>İç içe geçen örnek parseller </a:t>
            </a:r>
            <a:br>
              <a:rPr lang="tr-TR" altLang="tr-TR" sz="3600" b="1" smtClean="0">
                <a:solidFill>
                  <a:srgbClr val="FF0000"/>
                </a:solidFill>
              </a:rPr>
            </a:br>
            <a:r>
              <a:rPr lang="tr-TR" altLang="tr-TR" sz="3600" b="1" smtClean="0">
                <a:solidFill>
                  <a:srgbClr val="FF0000"/>
                </a:solidFill>
              </a:rPr>
              <a:t>(Nested Quadrats)</a:t>
            </a:r>
          </a:p>
        </p:txBody>
      </p:sp>
      <p:sp>
        <p:nvSpPr>
          <p:cNvPr id="3" name="İçerik Yer Tutucusu 2"/>
          <p:cNvSpPr>
            <a:spLocks noGrp="1"/>
          </p:cNvSpPr>
          <p:nvPr>
            <p:ph idx="1"/>
          </p:nvPr>
        </p:nvSpPr>
        <p:spPr>
          <a:xfrm>
            <a:off x="457200" y="1600200"/>
            <a:ext cx="5194300" cy="4525963"/>
          </a:xfrm>
        </p:spPr>
        <p:txBody>
          <a:bodyPr/>
          <a:lstStyle/>
          <a:p>
            <a:pPr marL="0" indent="0">
              <a:buFontTx/>
              <a:buNone/>
            </a:pPr>
            <a:r>
              <a:rPr lang="tr-TR" altLang="tr-TR" sz="2800" smtClean="0"/>
              <a:t>Farklı türler için uygun büyüklükte örnek parsel seçin.</a:t>
            </a:r>
          </a:p>
          <a:p>
            <a:pPr marL="0" indent="0">
              <a:buFontTx/>
              <a:buNone/>
            </a:pPr>
            <a:endParaRPr lang="tr-TR" altLang="tr-TR" sz="2800" smtClean="0"/>
          </a:p>
        </p:txBody>
      </p:sp>
      <p:sp>
        <p:nvSpPr>
          <p:cNvPr id="82948"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28E4188D-4904-4B98-A577-3C2B3E53704E}" type="slidenum">
              <a:rPr lang="tr-TR" altLang="tr-TR" sz="1400"/>
              <a:pPr>
                <a:spcBef>
                  <a:spcPct val="0"/>
                </a:spcBef>
                <a:buFontTx/>
                <a:buNone/>
              </a:pPr>
              <a:t>14</a:t>
            </a:fld>
            <a:endParaRPr lang="tr-TR" altLang="tr-TR" sz="140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557338"/>
            <a:ext cx="32575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bwMode="auto">
          <a:xfrm>
            <a:off x="5281613" y="4991100"/>
            <a:ext cx="8229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FontTx/>
              <a:buNone/>
            </a:pPr>
            <a:r>
              <a:rPr lang="tr-TR" altLang="tr-TR"/>
              <a:t>	 </a:t>
            </a:r>
            <a:r>
              <a:rPr lang="tr-TR" altLang="tr-TR" sz="2000" i="1">
                <a:latin typeface="Adobe Caslon Pro" pitchFamily="18" charset="-94"/>
              </a:rPr>
              <a:t>Viola sieheana</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5080000"/>
            <a:ext cx="34607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çerik Yer Tutucusu 2"/>
          <p:cNvSpPr txBox="1">
            <a:spLocks/>
          </p:cNvSpPr>
          <p:nvPr/>
        </p:nvSpPr>
        <p:spPr bwMode="auto">
          <a:xfrm>
            <a:off x="6307138" y="5637213"/>
            <a:ext cx="24923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FontTx/>
              <a:buNone/>
            </a:pPr>
            <a:r>
              <a:rPr lang="tr-TR" altLang="tr-TR" sz="2000" i="1">
                <a:latin typeface="Adobe Caslon Pro" pitchFamily="18" charset="-94"/>
              </a:rPr>
              <a:t>Poa pratensis</a:t>
            </a:r>
          </a:p>
          <a:p>
            <a:pPr eaLnBrk="1" hangingPunct="1">
              <a:buFontTx/>
              <a:buNone/>
            </a:pPr>
            <a:endParaRPr lang="tr-TR" altLang="tr-TR" sz="2000" i="1">
              <a:latin typeface="Adobe Caslon Pro" pitchFamily="18" charset="-94"/>
            </a:endParaRPr>
          </a:p>
          <a:p>
            <a:pPr eaLnBrk="1" hangingPunct="1">
              <a:buFontTx/>
              <a:buNone/>
            </a:pPr>
            <a:endParaRPr lang="tr-TR" altLang="tr-TR" sz="2000" i="1">
              <a:latin typeface="Adobe Caslon Pro" pitchFamily="18" charset="-94"/>
            </a:endParaRPr>
          </a:p>
          <a:p>
            <a:pPr eaLnBrk="1" hangingPunct="1">
              <a:buFontTx/>
              <a:buNone/>
            </a:pPr>
            <a:r>
              <a:rPr lang="tr-TR" altLang="tr-TR" sz="2000" i="1">
                <a:latin typeface="Adobe Caslon Pro" pitchFamily="18" charset="-94"/>
              </a:rPr>
              <a:t>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75" y="5554663"/>
            <a:ext cx="3302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5975350"/>
            <a:ext cx="3365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çerik Yer Tutucusu 2"/>
          <p:cNvSpPr txBox="1">
            <a:spLocks/>
          </p:cNvSpPr>
          <p:nvPr/>
        </p:nvSpPr>
        <p:spPr bwMode="auto">
          <a:xfrm>
            <a:off x="6284913" y="6046788"/>
            <a:ext cx="24939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FontTx/>
              <a:buNone/>
            </a:pPr>
            <a:r>
              <a:rPr lang="tr-TR" altLang="tr-TR" sz="2000" i="1">
                <a:latin typeface="Adobe Caslon Pro" pitchFamily="18" charset="-94"/>
              </a:rPr>
              <a:t>Cirsium vulgare</a:t>
            </a:r>
          </a:p>
          <a:p>
            <a:pPr eaLnBrk="1" hangingPunct="1">
              <a:buFontTx/>
              <a:buNone/>
            </a:pPr>
            <a:endParaRPr lang="tr-TR" altLang="tr-TR" sz="2000" i="1">
              <a:latin typeface="Adobe Caslon Pro" pitchFamily="18" charset="-94"/>
            </a:endParaRPr>
          </a:p>
          <a:p>
            <a:pPr eaLnBrk="1" hangingPunct="1">
              <a:buFontTx/>
              <a:buNone/>
            </a:pPr>
            <a:endParaRPr lang="tr-TR" altLang="tr-TR" sz="2000" i="1">
              <a:latin typeface="Adobe Caslon Pro" pitchFamily="18" charset="-94"/>
            </a:endParaRPr>
          </a:p>
          <a:p>
            <a:pPr eaLnBrk="1" hangingPunct="1">
              <a:buFontTx/>
              <a:buNone/>
            </a:pPr>
            <a:r>
              <a:rPr lang="tr-TR" altLang="tr-TR" sz="2000" i="1">
                <a:latin typeface="Adobe Caslon Pro" pitchFamily="18" charset="-94"/>
              </a:rPr>
              <a:t>      </a:t>
            </a:r>
          </a:p>
        </p:txBody>
      </p:sp>
      <p:graphicFrame>
        <p:nvGraphicFramePr>
          <p:cNvPr id="5" name="Tablo 4"/>
          <p:cNvGraphicFramePr>
            <a:graphicFrameLocks noGrp="1"/>
          </p:cNvGraphicFramePr>
          <p:nvPr/>
        </p:nvGraphicFramePr>
        <p:xfrm>
          <a:off x="250825" y="2997200"/>
          <a:ext cx="5257800" cy="2560640"/>
        </p:xfrm>
        <a:graphic>
          <a:graphicData uri="http://schemas.openxmlformats.org/drawingml/2006/table">
            <a:tbl>
              <a:tblPr firstRow="1" bandRow="1">
                <a:tableStyleId>{5C22544A-7EE6-4342-B048-85BDC9FD1C3A}</a:tableStyleId>
              </a:tblPr>
              <a:tblGrid>
                <a:gridCol w="1656567"/>
                <a:gridCol w="1296444"/>
                <a:gridCol w="990339"/>
                <a:gridCol w="1314450"/>
              </a:tblGrid>
              <a:tr h="640160">
                <a:tc>
                  <a:txBody>
                    <a:bodyPr/>
                    <a:lstStyle/>
                    <a:p>
                      <a:pPr algn="ctr"/>
                      <a:r>
                        <a:rPr lang="tr-TR" sz="1800" dirty="0" smtClean="0"/>
                        <a:t>Türler</a:t>
                      </a:r>
                      <a:endParaRPr lang="tr-TR" sz="1800" dirty="0"/>
                    </a:p>
                  </a:txBody>
                  <a:tcPr marL="91461" marR="91461" marT="45726" marB="45726" anchor="ctr"/>
                </a:tc>
                <a:tc>
                  <a:txBody>
                    <a:bodyPr/>
                    <a:lstStyle/>
                    <a:p>
                      <a:pPr algn="ctr"/>
                      <a:r>
                        <a:rPr lang="tr-TR" sz="1800" dirty="0" smtClean="0"/>
                        <a:t>Örnek parsel</a:t>
                      </a:r>
                      <a:endParaRPr lang="tr-TR" sz="1800" dirty="0"/>
                    </a:p>
                  </a:txBody>
                  <a:tcPr marL="91461" marR="91461" marT="45726" marB="45726" anchor="ctr"/>
                </a:tc>
                <a:tc>
                  <a:txBody>
                    <a:bodyPr/>
                    <a:lstStyle/>
                    <a:p>
                      <a:pPr algn="ctr"/>
                      <a:r>
                        <a:rPr lang="tr-TR" sz="1800" dirty="0" smtClean="0"/>
                        <a:t>Sayılar</a:t>
                      </a:r>
                      <a:endParaRPr lang="tr-TR" sz="1800" dirty="0"/>
                    </a:p>
                  </a:txBody>
                  <a:tcPr marL="91461" marR="91461" marT="45726" marB="45726" anchor="ctr"/>
                </a:tc>
                <a:tc>
                  <a:txBody>
                    <a:bodyPr/>
                    <a:lstStyle/>
                    <a:p>
                      <a:pPr algn="ctr"/>
                      <a:r>
                        <a:rPr lang="tr-TR" sz="1800" dirty="0" smtClean="0"/>
                        <a:t>Yoğunluk</a:t>
                      </a:r>
                    </a:p>
                    <a:p>
                      <a:pPr algn="ctr"/>
                      <a:r>
                        <a:rPr lang="tr-TR" sz="1800" dirty="0" smtClean="0"/>
                        <a:t>(# / m²)</a:t>
                      </a:r>
                      <a:endParaRPr lang="tr-TR" sz="1800" dirty="0"/>
                    </a:p>
                  </a:txBody>
                  <a:tcPr marL="91461" marR="91461" marT="45726" marB="45726" anchor="ctr"/>
                </a:tc>
              </a:tr>
              <a:tr h="640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Adobe Caslon Pro" pitchFamily="18" charset="-94"/>
                        </a:rPr>
                        <a:t>Poa</a:t>
                      </a:r>
                      <a:r>
                        <a:rPr lang="tr-TR" sz="1800" i="1" dirty="0" smtClean="0">
                          <a:latin typeface="Adobe Caslon Pro" pitchFamily="18" charset="-94"/>
                        </a:rPr>
                        <a:t> </a:t>
                      </a:r>
                      <a:r>
                        <a:rPr lang="tr-TR" sz="1800" i="1" dirty="0" err="1" smtClean="0">
                          <a:latin typeface="Adobe Caslon Pro" pitchFamily="18" charset="-94"/>
                        </a:rPr>
                        <a:t>pratensis</a:t>
                      </a:r>
                      <a:endParaRPr lang="tr-TR" sz="1800" i="1" dirty="0" smtClean="0">
                        <a:latin typeface="Adobe Caslon Pro" pitchFamily="18" charset="-94"/>
                      </a:endParaRPr>
                    </a:p>
                  </a:txBody>
                  <a:tcPr marL="91461" marR="91461" marT="45726" marB="45726" anchor="ctr"/>
                </a:tc>
                <a:tc>
                  <a:txBody>
                    <a:bodyPr/>
                    <a:lstStyle/>
                    <a:p>
                      <a:pPr algn="ctr"/>
                      <a:r>
                        <a:rPr lang="tr-TR" sz="1800" dirty="0" smtClean="0"/>
                        <a:t>Sarı</a:t>
                      </a:r>
                    </a:p>
                    <a:p>
                      <a:pPr algn="ctr"/>
                      <a:r>
                        <a:rPr lang="tr-TR" sz="1800" dirty="0" smtClean="0"/>
                        <a:t>(0.25 m ²)</a:t>
                      </a:r>
                      <a:endParaRPr lang="tr-TR" sz="1800" dirty="0"/>
                    </a:p>
                  </a:txBody>
                  <a:tcPr marL="91461" marR="91461" marT="45726" marB="45726" anchor="ctr"/>
                </a:tc>
                <a:tc>
                  <a:txBody>
                    <a:bodyPr/>
                    <a:lstStyle/>
                    <a:p>
                      <a:pPr algn="ctr"/>
                      <a:r>
                        <a:rPr lang="tr-TR" sz="1800" dirty="0" smtClean="0"/>
                        <a:t>4</a:t>
                      </a:r>
                      <a:endParaRPr lang="tr-TR" sz="1800" dirty="0"/>
                    </a:p>
                  </a:txBody>
                  <a:tcPr marL="91461" marR="91461" marT="45726" marB="45726" anchor="ctr"/>
                </a:tc>
                <a:tc>
                  <a:txBody>
                    <a:bodyPr/>
                    <a:lstStyle/>
                    <a:p>
                      <a:pPr algn="ctr"/>
                      <a:r>
                        <a:rPr lang="tr-TR" sz="1800" dirty="0" smtClean="0"/>
                        <a:t>16</a:t>
                      </a:r>
                      <a:endParaRPr lang="tr-TR" sz="1800" dirty="0"/>
                    </a:p>
                  </a:txBody>
                  <a:tcPr marL="91461" marR="91461" marT="45726" marB="45726" anchor="ctr"/>
                </a:tc>
              </a:tr>
              <a:tr h="640160">
                <a:tc>
                  <a:txBody>
                    <a:bodyPr/>
                    <a:lstStyle/>
                    <a:p>
                      <a:pPr algn="ctr"/>
                      <a:r>
                        <a:rPr lang="tr-TR" sz="1800" i="1" dirty="0" err="1" smtClean="0">
                          <a:latin typeface="Adobe Caslon Pro" pitchFamily="18" charset="-94"/>
                        </a:rPr>
                        <a:t>Viola</a:t>
                      </a:r>
                      <a:r>
                        <a:rPr lang="tr-TR" sz="1800" i="1" dirty="0" smtClean="0">
                          <a:latin typeface="Adobe Caslon Pro" pitchFamily="18" charset="-94"/>
                        </a:rPr>
                        <a:t> </a:t>
                      </a:r>
                      <a:r>
                        <a:rPr lang="tr-TR" sz="1800" i="1" dirty="0" err="1" smtClean="0">
                          <a:latin typeface="Adobe Caslon Pro" pitchFamily="18" charset="-94"/>
                        </a:rPr>
                        <a:t>sieheana</a:t>
                      </a:r>
                      <a:endParaRPr lang="tr-TR" sz="1800" dirty="0"/>
                    </a:p>
                  </a:txBody>
                  <a:tcPr marL="91461" marR="91461" marT="45726" marB="45726" anchor="ctr"/>
                </a:tc>
                <a:tc>
                  <a:txBody>
                    <a:bodyPr/>
                    <a:lstStyle/>
                    <a:p>
                      <a:pPr algn="ctr"/>
                      <a:r>
                        <a:rPr lang="tr-TR" sz="1800" dirty="0" smtClean="0"/>
                        <a:t>Mavi</a:t>
                      </a:r>
                    </a:p>
                    <a:p>
                      <a:pPr algn="ctr"/>
                      <a:r>
                        <a:rPr lang="tr-TR" sz="1800" dirty="0" smtClean="0"/>
                        <a:t>(1.0 m ²)</a:t>
                      </a:r>
                      <a:endParaRPr lang="tr-TR" sz="1800" dirty="0"/>
                    </a:p>
                  </a:txBody>
                  <a:tcPr marL="91461" marR="91461" marT="45726" marB="45726" anchor="ctr"/>
                </a:tc>
                <a:tc>
                  <a:txBody>
                    <a:bodyPr/>
                    <a:lstStyle/>
                    <a:p>
                      <a:pPr algn="ctr"/>
                      <a:r>
                        <a:rPr lang="tr-TR" sz="1800" dirty="0" smtClean="0"/>
                        <a:t>3</a:t>
                      </a:r>
                      <a:endParaRPr lang="tr-TR" sz="1800" dirty="0"/>
                    </a:p>
                  </a:txBody>
                  <a:tcPr marL="91461" marR="91461" marT="45726" marB="45726" anchor="ctr"/>
                </a:tc>
                <a:tc>
                  <a:txBody>
                    <a:bodyPr/>
                    <a:lstStyle/>
                    <a:p>
                      <a:pPr algn="ctr"/>
                      <a:r>
                        <a:rPr lang="tr-TR" sz="1800" dirty="0" smtClean="0"/>
                        <a:t>3</a:t>
                      </a:r>
                      <a:endParaRPr lang="tr-TR" sz="1800" dirty="0"/>
                    </a:p>
                  </a:txBody>
                  <a:tcPr marL="91461" marR="91461" marT="45726" marB="45726" anchor="ctr"/>
                </a:tc>
              </a:tr>
              <a:tr h="640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i="1" dirty="0" err="1" smtClean="0">
                          <a:latin typeface="Adobe Caslon Pro" pitchFamily="18" charset="-94"/>
                        </a:rPr>
                        <a:t>Cirsium</a:t>
                      </a:r>
                      <a:r>
                        <a:rPr lang="tr-TR" sz="1800" i="1" dirty="0" smtClean="0">
                          <a:latin typeface="Adobe Caslon Pro" pitchFamily="18" charset="-94"/>
                        </a:rPr>
                        <a:t> </a:t>
                      </a:r>
                      <a:r>
                        <a:rPr lang="tr-TR" sz="1800" i="1" dirty="0" err="1" smtClean="0">
                          <a:latin typeface="Adobe Caslon Pro" pitchFamily="18" charset="-94"/>
                        </a:rPr>
                        <a:t>vulgare</a:t>
                      </a:r>
                      <a:endParaRPr lang="tr-TR" sz="1800" i="1" dirty="0" smtClean="0">
                        <a:latin typeface="Adobe Caslon Pro" pitchFamily="18" charset="-94"/>
                      </a:endParaRPr>
                    </a:p>
                  </a:txBody>
                  <a:tcPr marL="91461" marR="91461" marT="45726" marB="45726" anchor="ctr"/>
                </a:tc>
                <a:tc>
                  <a:txBody>
                    <a:bodyPr/>
                    <a:lstStyle/>
                    <a:p>
                      <a:pPr algn="ctr"/>
                      <a:r>
                        <a:rPr lang="tr-TR" sz="1800" dirty="0" smtClean="0"/>
                        <a:t>Bej</a:t>
                      </a:r>
                    </a:p>
                    <a:p>
                      <a:pPr algn="ctr"/>
                      <a:r>
                        <a:rPr lang="tr-TR" sz="1800" dirty="0" smtClean="0"/>
                        <a:t>(4.0 m ²)</a:t>
                      </a:r>
                      <a:endParaRPr lang="tr-TR" sz="1800" dirty="0"/>
                    </a:p>
                  </a:txBody>
                  <a:tcPr marL="91461" marR="91461" marT="45726" marB="45726" anchor="ctr"/>
                </a:tc>
                <a:tc>
                  <a:txBody>
                    <a:bodyPr/>
                    <a:lstStyle/>
                    <a:p>
                      <a:pPr algn="ctr"/>
                      <a:r>
                        <a:rPr lang="tr-TR" sz="1800" dirty="0" smtClean="0"/>
                        <a:t>2</a:t>
                      </a:r>
                      <a:endParaRPr lang="tr-TR" sz="1800" dirty="0"/>
                    </a:p>
                  </a:txBody>
                  <a:tcPr marL="91461" marR="91461" marT="45726" marB="45726" anchor="ctr"/>
                </a:tc>
                <a:tc>
                  <a:txBody>
                    <a:bodyPr/>
                    <a:lstStyle/>
                    <a:p>
                      <a:pPr algn="ctr"/>
                      <a:r>
                        <a:rPr lang="tr-TR" sz="1800" dirty="0" smtClean="0"/>
                        <a:t>0.5</a:t>
                      </a:r>
                      <a:endParaRPr lang="tr-TR" sz="1800" dirty="0"/>
                    </a:p>
                  </a:txBody>
                  <a:tcPr marL="91461" marR="91461" marT="45726" marB="45726" anchor="ctr"/>
                </a:tc>
              </a:tr>
            </a:tbl>
          </a:graphicData>
        </a:graphic>
      </p:graphicFrame>
    </p:spTree>
    <p:extLst>
      <p:ext uri="{BB962C8B-B14F-4D97-AF65-F5344CB8AC3E}">
        <p14:creationId xmlns:p14="http://schemas.microsoft.com/office/powerpoint/2010/main" val="486523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10243"/>
                                        </p:tgtEl>
                                        <p:attrNameLst>
                                          <p:attrName>style.visibility</p:attrName>
                                        </p:attrNameLst>
                                      </p:cBhvr>
                                      <p:to>
                                        <p:strVal val="visible"/>
                                      </p:to>
                                    </p:set>
                                    <p:animEffect transition="in" filter="fade">
                                      <p:cBhvr>
                                        <p:cTn id="39" dur="1000"/>
                                        <p:tgtEl>
                                          <p:spTgt spid="10243"/>
                                        </p:tgtEl>
                                      </p:cBhvr>
                                    </p:animEffect>
                                    <p:anim calcmode="lin" valueType="num">
                                      <p:cBhvr>
                                        <p:cTn id="40" dur="1000" fill="hold"/>
                                        <p:tgtEl>
                                          <p:spTgt spid="10243"/>
                                        </p:tgtEl>
                                        <p:attrNameLst>
                                          <p:attrName>ppt_x</p:attrName>
                                        </p:attrNameLst>
                                      </p:cBhvr>
                                      <p:tavLst>
                                        <p:tav tm="0">
                                          <p:val>
                                            <p:strVal val="#ppt_x"/>
                                          </p:val>
                                        </p:tav>
                                        <p:tav tm="100000">
                                          <p:val>
                                            <p:strVal val="#ppt_x"/>
                                          </p:val>
                                        </p:tav>
                                      </p:tavLst>
                                    </p:anim>
                                    <p:anim calcmode="lin" valueType="num">
                                      <p:cBhvr>
                                        <p:cTn id="41"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barn(inVertical)">
                                      <p:cBhvr>
                                        <p:cTn id="46" dur="500"/>
                                        <p:tgtEl>
                                          <p:spTgt spid="3">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8B29B1D3-84A0-46CF-BD72-EEA8DE53A056}" type="slidenum">
              <a:rPr lang="tr-TR" altLang="tr-TR" sz="1400"/>
              <a:pPr>
                <a:spcBef>
                  <a:spcPct val="0"/>
                </a:spcBef>
                <a:buFontTx/>
                <a:buNone/>
              </a:pPr>
              <a:t>15</a:t>
            </a:fld>
            <a:endParaRPr lang="tr-TR" altLang="tr-TR" sz="1400"/>
          </a:p>
        </p:txBody>
      </p:sp>
      <p:sp>
        <p:nvSpPr>
          <p:cNvPr id="83971" name="Rectangle 2"/>
          <p:cNvSpPr>
            <a:spLocks noGrp="1"/>
          </p:cNvSpPr>
          <p:nvPr>
            <p:ph type="title"/>
          </p:nvPr>
        </p:nvSpPr>
        <p:spPr>
          <a:xfrm>
            <a:off x="539750" y="2060575"/>
            <a:ext cx="8229600" cy="1143000"/>
          </a:xfrm>
        </p:spPr>
        <p:txBody>
          <a:bodyPr/>
          <a:lstStyle/>
          <a:p>
            <a:pPr eaLnBrk="1" hangingPunct="1"/>
            <a:r>
              <a:rPr lang="tr-TR" altLang="tr-TR" sz="4000" smtClean="0"/>
              <a:t>ÖRNEK PARSEL BÜYÜKLÜĞÜ</a:t>
            </a:r>
          </a:p>
        </p:txBody>
      </p:sp>
    </p:spTree>
    <p:extLst>
      <p:ext uri="{BB962C8B-B14F-4D97-AF65-F5344CB8AC3E}">
        <p14:creationId xmlns:p14="http://schemas.microsoft.com/office/powerpoint/2010/main" val="2216723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4865B612-360D-4EFA-A9BC-92C885EB3C30}" type="slidenum">
              <a:rPr lang="tr-TR" altLang="tr-TR" sz="1400"/>
              <a:pPr>
                <a:spcBef>
                  <a:spcPct val="0"/>
                </a:spcBef>
                <a:buFontTx/>
                <a:buNone/>
              </a:pPr>
              <a:t>16</a:t>
            </a:fld>
            <a:endParaRPr lang="tr-TR" altLang="tr-TR" sz="1400"/>
          </a:p>
        </p:txBody>
      </p:sp>
      <p:sp>
        <p:nvSpPr>
          <p:cNvPr id="84995" name="Rectangle 2"/>
          <p:cNvSpPr>
            <a:spLocks noGrp="1" noChangeArrowheads="1"/>
          </p:cNvSpPr>
          <p:nvPr>
            <p:ph type="title"/>
          </p:nvPr>
        </p:nvSpPr>
        <p:spPr/>
        <p:txBody>
          <a:bodyPr/>
          <a:lstStyle/>
          <a:p>
            <a:pPr eaLnBrk="1" hangingPunct="1"/>
            <a:r>
              <a:rPr lang="tr-TR" altLang="tr-TR" sz="3200" b="1" smtClean="0"/>
              <a:t>Örnek Parsellerin Büyüklüğü</a:t>
            </a:r>
            <a:r>
              <a:rPr lang="tr-TR" altLang="tr-TR" smtClean="0"/>
              <a:t> </a:t>
            </a:r>
          </a:p>
        </p:txBody>
      </p:sp>
      <p:sp>
        <p:nvSpPr>
          <p:cNvPr id="32772" name="Rectangle 3"/>
          <p:cNvSpPr>
            <a:spLocks noGrp="1" noChangeArrowheads="1"/>
          </p:cNvSpPr>
          <p:nvPr>
            <p:ph type="body" idx="1"/>
          </p:nvPr>
        </p:nvSpPr>
        <p:spPr/>
        <p:txBody>
          <a:bodyPr/>
          <a:lstStyle/>
          <a:p>
            <a:pPr marL="0" indent="0" algn="just" eaLnBrk="1" hangingPunct="1">
              <a:buFontTx/>
              <a:buNone/>
              <a:defRPr/>
            </a:pPr>
            <a:r>
              <a:rPr lang="tr-TR" altLang="tr-TR" dirty="0" smtClean="0"/>
              <a:t>Birliğin en küçük alanı (Minimal </a:t>
            </a:r>
            <a:r>
              <a:rPr lang="tr-TR" altLang="tr-TR" dirty="0" err="1" smtClean="0"/>
              <a:t>area</a:t>
            </a:r>
            <a:r>
              <a:rPr lang="tr-TR" altLang="tr-TR" dirty="0" smtClean="0"/>
              <a:t>) kadar olmalı.</a:t>
            </a:r>
          </a:p>
          <a:p>
            <a:pPr eaLnBrk="1" hangingPunct="1">
              <a:defRPr/>
            </a:pPr>
            <a:endParaRPr lang="tr-TR" altLang="tr-TR" dirty="0" smtClean="0"/>
          </a:p>
          <a:p>
            <a:pPr eaLnBrk="1" hangingPunct="1">
              <a:defRPr/>
            </a:pPr>
            <a:r>
              <a:rPr lang="tr-TR" altLang="tr-TR" dirty="0" err="1" smtClean="0"/>
              <a:t>Floristik</a:t>
            </a:r>
            <a:r>
              <a:rPr lang="tr-TR" altLang="tr-TR" dirty="0" smtClean="0"/>
              <a:t> kompozisyon</a:t>
            </a:r>
          </a:p>
          <a:p>
            <a:pPr eaLnBrk="1" hangingPunct="1">
              <a:defRPr/>
            </a:pPr>
            <a:r>
              <a:rPr lang="tr-TR" altLang="tr-TR" dirty="0" smtClean="0"/>
              <a:t>Strüktür</a:t>
            </a:r>
          </a:p>
          <a:p>
            <a:pPr eaLnBrk="1" hangingPunct="1">
              <a:defRPr/>
            </a:pPr>
            <a:r>
              <a:rPr lang="tr-TR" altLang="tr-TR" dirty="0" smtClean="0"/>
              <a:t>Tam gelişme yapabilme </a:t>
            </a:r>
          </a:p>
        </p:txBody>
      </p:sp>
    </p:spTree>
    <p:extLst>
      <p:ext uri="{BB962C8B-B14F-4D97-AF65-F5344CB8AC3E}">
        <p14:creationId xmlns:p14="http://schemas.microsoft.com/office/powerpoint/2010/main" val="3722991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5C9A4910-D324-4026-8395-0FFEC33B1FBB}" type="slidenum">
              <a:rPr lang="tr-TR" altLang="tr-TR" sz="1400"/>
              <a:pPr>
                <a:spcBef>
                  <a:spcPct val="0"/>
                </a:spcBef>
                <a:buFontTx/>
                <a:buNone/>
              </a:pPr>
              <a:t>17</a:t>
            </a:fld>
            <a:endParaRPr lang="tr-TR" altLang="tr-TR" sz="1400"/>
          </a:p>
        </p:txBody>
      </p:sp>
      <p:sp>
        <p:nvSpPr>
          <p:cNvPr id="86019" name="Rectangle 2"/>
          <p:cNvSpPr>
            <a:spLocks noGrp="1" noChangeArrowheads="1"/>
          </p:cNvSpPr>
          <p:nvPr>
            <p:ph type="title"/>
          </p:nvPr>
        </p:nvSpPr>
        <p:spPr/>
        <p:txBody>
          <a:bodyPr/>
          <a:lstStyle/>
          <a:p>
            <a:pPr eaLnBrk="1" hangingPunct="1"/>
            <a:r>
              <a:rPr lang="tr-TR" altLang="tr-TR" sz="3200" b="1" smtClean="0"/>
              <a:t>Örnek Parsellerin Büyüklüğü</a:t>
            </a:r>
          </a:p>
        </p:txBody>
      </p:sp>
      <p:sp>
        <p:nvSpPr>
          <p:cNvPr id="86020" name="Rectangle 3"/>
          <p:cNvSpPr>
            <a:spLocks noGrp="1" noChangeArrowheads="1"/>
          </p:cNvSpPr>
          <p:nvPr>
            <p:ph type="body" idx="1"/>
          </p:nvPr>
        </p:nvSpPr>
        <p:spPr/>
        <p:txBody>
          <a:bodyPr/>
          <a:lstStyle/>
          <a:p>
            <a:pPr eaLnBrk="1" hangingPunct="1">
              <a:lnSpc>
                <a:spcPct val="90000"/>
              </a:lnSpc>
            </a:pPr>
            <a:r>
              <a:rPr lang="tr-TR" altLang="tr-TR" sz="2800" smtClean="0"/>
              <a:t>Alternatif yaklaşımlar;</a:t>
            </a:r>
          </a:p>
          <a:p>
            <a:pPr eaLnBrk="1" hangingPunct="1">
              <a:lnSpc>
                <a:spcPct val="90000"/>
              </a:lnSpc>
            </a:pPr>
            <a:endParaRPr lang="tr-TR" altLang="tr-TR" sz="2800" smtClean="0"/>
          </a:p>
          <a:p>
            <a:pPr eaLnBrk="1" hangingPunct="1">
              <a:lnSpc>
                <a:spcPct val="90000"/>
              </a:lnSpc>
            </a:pPr>
            <a:r>
              <a:rPr lang="tr-TR" altLang="tr-TR" sz="2800" smtClean="0"/>
              <a:t>1- Küçük parsel alıp adet artırma,</a:t>
            </a:r>
          </a:p>
          <a:p>
            <a:pPr eaLnBrk="1" hangingPunct="1">
              <a:lnSpc>
                <a:spcPct val="90000"/>
              </a:lnSpc>
            </a:pPr>
            <a:endParaRPr lang="tr-TR" altLang="tr-TR" sz="2800" smtClean="0"/>
          </a:p>
          <a:p>
            <a:pPr eaLnBrk="1" hangingPunct="1">
              <a:lnSpc>
                <a:spcPct val="90000"/>
              </a:lnSpc>
            </a:pPr>
            <a:r>
              <a:rPr lang="tr-TR" altLang="tr-TR" sz="2800" smtClean="0"/>
              <a:t>2- Homojen yerlerde, en geniş alan alma,</a:t>
            </a:r>
          </a:p>
          <a:p>
            <a:pPr eaLnBrk="1" hangingPunct="1">
              <a:lnSpc>
                <a:spcPct val="90000"/>
              </a:lnSpc>
            </a:pPr>
            <a:endParaRPr lang="tr-TR" altLang="tr-TR" sz="2800" smtClean="0"/>
          </a:p>
          <a:p>
            <a:pPr eaLnBrk="1" hangingPunct="1">
              <a:lnSpc>
                <a:spcPct val="90000"/>
              </a:lnSpc>
            </a:pPr>
            <a:r>
              <a:rPr lang="tr-TR" altLang="tr-TR" sz="2800" smtClean="0"/>
              <a:t>3- Homojen vejetasyon çok geniş ise alanı önce büyük homojen parçalara ayırmak.</a:t>
            </a:r>
          </a:p>
        </p:txBody>
      </p:sp>
    </p:spTree>
    <p:extLst>
      <p:ext uri="{BB962C8B-B14F-4D97-AF65-F5344CB8AC3E}">
        <p14:creationId xmlns:p14="http://schemas.microsoft.com/office/powerpoint/2010/main" val="265536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5B981E17-4AB3-4336-8A03-7FCB72AFDB5E}" type="slidenum">
              <a:rPr lang="tr-TR" altLang="tr-TR" sz="1400"/>
              <a:pPr>
                <a:spcBef>
                  <a:spcPct val="0"/>
                </a:spcBef>
                <a:buFontTx/>
                <a:buNone/>
              </a:pPr>
              <a:t>18</a:t>
            </a:fld>
            <a:endParaRPr lang="tr-TR" altLang="tr-TR" sz="1400"/>
          </a:p>
        </p:txBody>
      </p:sp>
      <p:sp>
        <p:nvSpPr>
          <p:cNvPr id="87043" name="Rectangle 2"/>
          <p:cNvSpPr>
            <a:spLocks noGrp="1"/>
          </p:cNvSpPr>
          <p:nvPr>
            <p:ph type="title"/>
          </p:nvPr>
        </p:nvSpPr>
        <p:spPr/>
        <p:txBody>
          <a:bodyPr/>
          <a:lstStyle/>
          <a:p>
            <a:pPr eaLnBrk="1" hangingPunct="1"/>
            <a:r>
              <a:rPr lang="tr-TR" altLang="tr-TR" sz="4000" smtClean="0"/>
              <a:t>örnek parsel büyüklüğü</a:t>
            </a:r>
          </a:p>
        </p:txBody>
      </p:sp>
      <p:sp>
        <p:nvSpPr>
          <p:cNvPr id="80900" name="Rectangle 3"/>
          <p:cNvSpPr>
            <a:spLocks noGrp="1"/>
          </p:cNvSpPr>
          <p:nvPr>
            <p:ph type="body" idx="1"/>
          </p:nvPr>
        </p:nvSpPr>
        <p:spPr/>
        <p:txBody>
          <a:bodyPr/>
          <a:lstStyle/>
          <a:p>
            <a:pPr algn="just" eaLnBrk="1" hangingPunct="1">
              <a:defRPr/>
            </a:pPr>
            <a:endParaRPr lang="tr-TR" altLang="tr-TR" sz="2800" dirty="0" smtClean="0"/>
          </a:p>
          <a:p>
            <a:pPr marL="0" indent="0" algn="just" eaLnBrk="1" hangingPunct="1">
              <a:buFontTx/>
              <a:buNone/>
              <a:defRPr/>
            </a:pPr>
            <a:r>
              <a:rPr lang="tr-TR" altLang="tr-TR" sz="2800" dirty="0" smtClean="0"/>
              <a:t>Bitki çeşitliliğini ölçmek için gerekli olan örnek parsel büyüklüğü birçok neden yüzünden belirsizdir. </a:t>
            </a:r>
          </a:p>
          <a:p>
            <a:pPr algn="just" eaLnBrk="1" hangingPunct="1">
              <a:defRPr/>
            </a:pPr>
            <a:endParaRPr lang="tr-TR" altLang="tr-TR" sz="2800" dirty="0" smtClean="0"/>
          </a:p>
          <a:p>
            <a:pPr algn="just" eaLnBrk="1" hangingPunct="1">
              <a:defRPr/>
            </a:pPr>
            <a:endParaRPr lang="tr-TR" altLang="tr-TR" sz="2800" dirty="0" smtClean="0"/>
          </a:p>
          <a:p>
            <a:pPr marL="0" indent="0" algn="just" eaLnBrk="1" hangingPunct="1">
              <a:buFontTx/>
              <a:buNone/>
              <a:defRPr/>
            </a:pPr>
            <a:r>
              <a:rPr lang="tr-TR" altLang="tr-TR" sz="2800" dirty="0" smtClean="0"/>
              <a:t>Bitki çeşitliliği çalışmaları için belirlenen metotlar halen birçok habitatta test edilmekte ve geliştirilmektedir. </a:t>
            </a:r>
          </a:p>
        </p:txBody>
      </p:sp>
    </p:spTree>
    <p:extLst>
      <p:ext uri="{BB962C8B-B14F-4D97-AF65-F5344CB8AC3E}">
        <p14:creationId xmlns:p14="http://schemas.microsoft.com/office/powerpoint/2010/main" val="2618286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Başlık 1"/>
          <p:cNvSpPr>
            <a:spLocks noGrp="1"/>
          </p:cNvSpPr>
          <p:nvPr>
            <p:ph type="title"/>
          </p:nvPr>
        </p:nvSpPr>
        <p:spPr/>
        <p:txBody>
          <a:bodyPr/>
          <a:lstStyle/>
          <a:p>
            <a:r>
              <a:rPr lang="tr-TR" altLang="tr-TR" sz="2800" b="1" smtClean="0">
                <a:latin typeface="Times New Roman" pitchFamily="18" charset="0"/>
                <a:cs typeface="Times New Roman" pitchFamily="18" charset="0"/>
              </a:rPr>
              <a:t>En Küçük Alan (Minimal Area)’nın Tayin Edilmesi</a:t>
            </a:r>
            <a:endParaRPr lang="tr-TR" altLang="tr-TR" sz="2800" smtClean="0"/>
          </a:p>
        </p:txBody>
      </p:sp>
      <p:sp>
        <p:nvSpPr>
          <p:cNvPr id="88067" name="İçerik Yer Tutucusu 2"/>
          <p:cNvSpPr>
            <a:spLocks noGrp="1"/>
          </p:cNvSpPr>
          <p:nvPr>
            <p:ph idx="1"/>
          </p:nvPr>
        </p:nvSpPr>
        <p:spPr/>
        <p:txBody>
          <a:bodyPr/>
          <a:lstStyle/>
          <a:p>
            <a:pPr marL="0" indent="0" algn="just">
              <a:lnSpc>
                <a:spcPct val="140000"/>
              </a:lnSpc>
              <a:spcBef>
                <a:spcPct val="0"/>
              </a:spcBef>
              <a:buFontTx/>
              <a:buNone/>
            </a:pPr>
            <a:r>
              <a:rPr lang="tr-TR" altLang="tr-TR" sz="2800" smtClean="0"/>
              <a:t>Parselli örneklemede çalışmaya başlamadan önce en küçük alan tayini yapılması gerekir.</a:t>
            </a:r>
          </a:p>
          <a:p>
            <a:pPr marL="0" indent="0" algn="just">
              <a:lnSpc>
                <a:spcPct val="140000"/>
              </a:lnSpc>
              <a:spcBef>
                <a:spcPct val="0"/>
              </a:spcBef>
              <a:buFontTx/>
              <a:buNone/>
            </a:pPr>
            <a:endParaRPr lang="tr-TR" altLang="tr-TR" sz="2800" smtClean="0"/>
          </a:p>
          <a:p>
            <a:pPr marL="0" indent="0" algn="just">
              <a:lnSpc>
                <a:spcPct val="140000"/>
              </a:lnSpc>
              <a:spcBef>
                <a:spcPct val="0"/>
              </a:spcBef>
              <a:buFontTx/>
              <a:buNone/>
            </a:pPr>
            <a:r>
              <a:rPr lang="tr-TR" altLang="tr-TR" sz="2800" smtClean="0"/>
              <a:t>Bitki birliğinin en küçük alanının tayini genel olarak tür kompozisyonu, türlerin tekerrürü ve kompozisyon yönünden homojeniteyi tayin gibi üç usulden birisi ile yapılır. </a:t>
            </a:r>
          </a:p>
        </p:txBody>
      </p:sp>
      <p:sp>
        <p:nvSpPr>
          <p:cNvPr id="88068"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4D345C9C-982E-486C-979D-BD7358A6D72E}" type="slidenum">
              <a:rPr lang="tr-TR" altLang="tr-TR" sz="1400"/>
              <a:pPr>
                <a:spcBef>
                  <a:spcPct val="0"/>
                </a:spcBef>
                <a:buFontTx/>
                <a:buNone/>
              </a:pPr>
              <a:t>19</a:t>
            </a:fld>
            <a:endParaRPr lang="tr-TR" altLang="tr-TR" sz="1400"/>
          </a:p>
        </p:txBody>
      </p:sp>
    </p:spTree>
    <p:extLst>
      <p:ext uri="{BB962C8B-B14F-4D97-AF65-F5344CB8AC3E}">
        <p14:creationId xmlns:p14="http://schemas.microsoft.com/office/powerpoint/2010/main" val="30866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Mevcut Terminoloji</a:t>
            </a:r>
            <a:endParaRPr lang="tr-TR" dirty="0"/>
          </a:p>
        </p:txBody>
      </p:sp>
      <p:sp>
        <p:nvSpPr>
          <p:cNvPr id="3" name="İçerik Yer Tutucusu 2"/>
          <p:cNvSpPr>
            <a:spLocks noGrp="1"/>
          </p:cNvSpPr>
          <p:nvPr>
            <p:ph idx="1"/>
          </p:nvPr>
        </p:nvSpPr>
        <p:spPr>
          <a:xfrm>
            <a:off x="1115616" y="1412776"/>
            <a:ext cx="7128792" cy="4525963"/>
          </a:xfrm>
          <a:solidFill>
            <a:schemeClr val="accent1">
              <a:alpha val="44000"/>
            </a:schemeClr>
          </a:solidFill>
        </p:spPr>
        <p:txBody>
          <a:bodyPr/>
          <a:lstStyle/>
          <a:p>
            <a:pPr marL="0" indent="0" algn="ctr">
              <a:lnSpc>
                <a:spcPct val="150000"/>
              </a:lnSpc>
              <a:buNone/>
            </a:pPr>
            <a:r>
              <a:rPr lang="tr-TR" b="1" dirty="0" err="1" smtClean="0"/>
              <a:t>Plot</a:t>
            </a:r>
            <a:endParaRPr lang="tr-TR" b="1" dirty="0" smtClean="0"/>
          </a:p>
          <a:p>
            <a:pPr marL="0" indent="0" algn="ctr">
              <a:lnSpc>
                <a:spcPct val="150000"/>
              </a:lnSpc>
              <a:buNone/>
            </a:pPr>
            <a:r>
              <a:rPr lang="tr-TR" b="1" dirty="0" err="1" smtClean="0"/>
              <a:t>Sample</a:t>
            </a:r>
            <a:r>
              <a:rPr lang="tr-TR" b="1" dirty="0" smtClean="0"/>
              <a:t> </a:t>
            </a:r>
            <a:r>
              <a:rPr lang="tr-TR" b="1" dirty="0" err="1" smtClean="0"/>
              <a:t>plot</a:t>
            </a:r>
            <a:endParaRPr lang="tr-TR" b="1" dirty="0" smtClean="0"/>
          </a:p>
          <a:p>
            <a:pPr marL="0" indent="0" algn="ctr">
              <a:lnSpc>
                <a:spcPct val="150000"/>
              </a:lnSpc>
              <a:buNone/>
            </a:pPr>
            <a:r>
              <a:rPr lang="tr-TR" b="1" dirty="0" err="1" smtClean="0"/>
              <a:t>Quadrat</a:t>
            </a:r>
            <a:endParaRPr lang="tr-TR" b="1" dirty="0" smtClean="0"/>
          </a:p>
          <a:p>
            <a:pPr marL="0" indent="0" algn="ctr">
              <a:lnSpc>
                <a:spcPct val="150000"/>
              </a:lnSpc>
              <a:buNone/>
            </a:pPr>
            <a:r>
              <a:rPr lang="tr-TR" b="1" dirty="0" err="1" smtClean="0"/>
              <a:t>Permanent</a:t>
            </a:r>
            <a:r>
              <a:rPr lang="tr-TR" b="1" dirty="0" smtClean="0"/>
              <a:t> </a:t>
            </a:r>
            <a:r>
              <a:rPr lang="tr-TR" b="1" dirty="0" err="1" smtClean="0"/>
              <a:t>plot</a:t>
            </a:r>
            <a:r>
              <a:rPr lang="tr-TR" b="1" dirty="0" smtClean="0"/>
              <a:t> veya </a:t>
            </a:r>
            <a:r>
              <a:rPr lang="tr-TR" b="1" dirty="0" err="1" smtClean="0"/>
              <a:t>Permanent</a:t>
            </a:r>
            <a:r>
              <a:rPr lang="tr-TR" b="1" dirty="0" smtClean="0"/>
              <a:t> </a:t>
            </a:r>
            <a:r>
              <a:rPr lang="tr-TR" b="1" dirty="0" err="1" smtClean="0"/>
              <a:t>quadrat</a:t>
            </a:r>
            <a:endParaRPr lang="tr-TR" b="1" dirty="0" smtClean="0"/>
          </a:p>
          <a:p>
            <a:pPr marL="0" indent="0" algn="ctr">
              <a:lnSpc>
                <a:spcPct val="150000"/>
              </a:lnSpc>
              <a:buNone/>
            </a:pPr>
            <a:r>
              <a:rPr lang="tr-TR" b="1" dirty="0" err="1" smtClean="0"/>
              <a:t>Relev</a:t>
            </a:r>
            <a:r>
              <a:rPr lang="tr-TR" b="1" dirty="0" err="1"/>
              <a:t>é</a:t>
            </a:r>
            <a:endParaRPr lang="tr-TR" b="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2</a:t>
            </a:fld>
            <a:endParaRPr lang="tr-TR"/>
          </a:p>
        </p:txBody>
      </p:sp>
    </p:spTree>
    <p:extLst>
      <p:ext uri="{BB962C8B-B14F-4D97-AF65-F5344CB8AC3E}">
        <p14:creationId xmlns:p14="http://schemas.microsoft.com/office/powerpoint/2010/main" val="341735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Başlık 1"/>
          <p:cNvSpPr>
            <a:spLocks noGrp="1"/>
          </p:cNvSpPr>
          <p:nvPr>
            <p:ph type="title"/>
          </p:nvPr>
        </p:nvSpPr>
        <p:spPr/>
        <p:txBody>
          <a:bodyPr/>
          <a:lstStyle/>
          <a:p>
            <a:r>
              <a:rPr lang="tr-TR" altLang="tr-TR" sz="3200" b="1" smtClean="0">
                <a:latin typeface="Times New Roman" pitchFamily="18" charset="0"/>
                <a:cs typeface="Times New Roman" pitchFamily="18" charset="0"/>
              </a:rPr>
              <a:t>Geometrik yöntemle en küçük alan tayini </a:t>
            </a:r>
            <a:endParaRPr lang="tr-TR" altLang="tr-TR" sz="3200" b="1" smtClean="0"/>
          </a:p>
        </p:txBody>
      </p:sp>
      <p:sp>
        <p:nvSpPr>
          <p:cNvPr id="89091" name="İçerik Yer Tutucusu 2"/>
          <p:cNvSpPr>
            <a:spLocks noGrp="1"/>
          </p:cNvSpPr>
          <p:nvPr>
            <p:ph idx="1"/>
          </p:nvPr>
        </p:nvSpPr>
        <p:spPr/>
        <p:txBody>
          <a:bodyPr/>
          <a:lstStyle/>
          <a:p>
            <a:pPr marL="0" indent="0" algn="just">
              <a:buFontTx/>
              <a:buNone/>
            </a:pPr>
            <a:r>
              <a:rPr lang="tr-TR" altLang="tr-TR" smtClean="0"/>
              <a:t>0.25 m</a:t>
            </a:r>
            <a:r>
              <a:rPr lang="tr-TR" altLang="tr-TR" baseline="30000" smtClean="0"/>
              <a:t>2</a:t>
            </a:r>
            <a:r>
              <a:rPr lang="tr-TR" altLang="tr-TR" smtClean="0"/>
              <a:t> gibi küçük bir alan alınır ve bu alanda bulunan bitki türleri tespit edilir.</a:t>
            </a:r>
          </a:p>
          <a:p>
            <a:pPr marL="0" indent="0" algn="just">
              <a:buFontTx/>
              <a:buNone/>
            </a:pPr>
            <a:endParaRPr lang="tr-TR" altLang="tr-TR" smtClean="0">
              <a:cs typeface="Times New Roman" pitchFamily="18" charset="0"/>
            </a:endParaRPr>
          </a:p>
          <a:p>
            <a:pPr marL="0" indent="0" algn="just">
              <a:buFontTx/>
              <a:buNone/>
            </a:pPr>
            <a:r>
              <a:rPr lang="tr-TR" altLang="tr-TR" smtClean="0">
                <a:cs typeface="Times New Roman" pitchFamily="18" charset="0"/>
              </a:rPr>
              <a:t>Alanın genişliği iki katına çıkarılır ve ilave olan türler tespit edilir. </a:t>
            </a:r>
          </a:p>
        </p:txBody>
      </p:sp>
      <p:sp>
        <p:nvSpPr>
          <p:cNvPr id="89092"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F5C11616-B53C-4316-BAC6-1900C52296A8}" type="slidenum">
              <a:rPr lang="tr-TR" altLang="tr-TR" sz="1400"/>
              <a:pPr>
                <a:spcBef>
                  <a:spcPct val="0"/>
                </a:spcBef>
                <a:buFontTx/>
                <a:buNone/>
              </a:pPr>
              <a:t>20</a:t>
            </a:fld>
            <a:endParaRPr lang="tr-TR" altLang="tr-TR" sz="1400"/>
          </a:p>
        </p:txBody>
      </p:sp>
    </p:spTree>
    <p:extLst>
      <p:ext uri="{BB962C8B-B14F-4D97-AF65-F5344CB8AC3E}">
        <p14:creationId xmlns:p14="http://schemas.microsoft.com/office/powerpoint/2010/main" val="415829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Başlık 1"/>
          <p:cNvSpPr>
            <a:spLocks noGrp="1"/>
          </p:cNvSpPr>
          <p:nvPr>
            <p:ph type="title"/>
          </p:nvPr>
        </p:nvSpPr>
        <p:spPr/>
        <p:txBody>
          <a:bodyPr/>
          <a:lstStyle/>
          <a:p>
            <a:r>
              <a:rPr lang="tr-TR" altLang="tr-TR" sz="3200" b="1" smtClean="0">
                <a:solidFill>
                  <a:srgbClr val="000000"/>
                </a:solidFill>
                <a:latin typeface="Times New Roman" pitchFamily="18" charset="0"/>
                <a:cs typeface="Times New Roman" pitchFamily="18" charset="0"/>
              </a:rPr>
              <a:t>Geometrik yöntemle en küçük alan tayini </a:t>
            </a:r>
            <a:endParaRPr lang="tr-TR" altLang="tr-TR" smtClean="0"/>
          </a:p>
        </p:txBody>
      </p:sp>
      <p:sp>
        <p:nvSpPr>
          <p:cNvPr id="90115"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C30B11E8-768C-453D-93D0-6664E76A1108}" type="slidenum">
              <a:rPr lang="tr-TR" altLang="tr-TR" sz="1400"/>
              <a:pPr>
                <a:spcBef>
                  <a:spcPct val="0"/>
                </a:spcBef>
                <a:buFontTx/>
                <a:buNone/>
              </a:pPr>
              <a:t>21</a:t>
            </a:fld>
            <a:endParaRPr lang="tr-TR" altLang="tr-TR" sz="1400"/>
          </a:p>
        </p:txBody>
      </p:sp>
      <p:pic>
        <p:nvPicPr>
          <p:cNvPr id="901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019925" cy="468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921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Başlık 1"/>
          <p:cNvSpPr>
            <a:spLocks noGrp="1"/>
          </p:cNvSpPr>
          <p:nvPr>
            <p:ph type="title"/>
          </p:nvPr>
        </p:nvSpPr>
        <p:spPr>
          <a:xfrm>
            <a:off x="250825" y="298450"/>
            <a:ext cx="8435975" cy="682625"/>
          </a:xfrm>
        </p:spPr>
        <p:txBody>
          <a:bodyPr/>
          <a:lstStyle/>
          <a:p>
            <a:pPr indent="228600" algn="just"/>
            <a:r>
              <a:rPr lang="tr-TR" altLang="tr-TR" sz="2400" b="1" smtClean="0">
                <a:latin typeface="Times New Roman" pitchFamily="18" charset="0"/>
                <a:cs typeface="Times New Roman" pitchFamily="18" charset="0"/>
              </a:rPr>
              <a:t>Bir otlakta minimal alan (en küçük alan) tayini için bir örnek</a:t>
            </a:r>
            <a:endParaRPr lang="tr-TR" altLang="tr-TR" sz="2400" b="1" smtClean="0"/>
          </a:p>
        </p:txBody>
      </p:sp>
      <p:sp>
        <p:nvSpPr>
          <p:cNvPr id="91139"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0E33CA66-B9A7-48FB-A1EA-DE112EDE42F6}" type="slidenum">
              <a:rPr lang="tr-TR" altLang="tr-TR" sz="1400"/>
              <a:pPr>
                <a:spcBef>
                  <a:spcPct val="0"/>
                </a:spcBef>
                <a:buFontTx/>
                <a:buNone/>
              </a:pPr>
              <a:t>22</a:t>
            </a:fld>
            <a:endParaRPr lang="tr-TR" altLang="tr-TR" sz="1400"/>
          </a:p>
        </p:txBody>
      </p:sp>
      <p:pic>
        <p:nvPicPr>
          <p:cNvPr id="9114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404"/>
          <a:stretch>
            <a:fillRect/>
          </a:stretch>
        </p:blipFill>
        <p:spPr bwMode="auto">
          <a:xfrm>
            <a:off x="1258888" y="1052513"/>
            <a:ext cx="62515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875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Başlık 1"/>
          <p:cNvSpPr>
            <a:spLocks noGrp="1"/>
          </p:cNvSpPr>
          <p:nvPr>
            <p:ph type="title"/>
          </p:nvPr>
        </p:nvSpPr>
        <p:spPr/>
        <p:txBody>
          <a:bodyPr/>
          <a:lstStyle/>
          <a:p>
            <a:r>
              <a:rPr lang="tr-TR" altLang="tr-TR" smtClean="0">
                <a:latin typeface="Times New Roman" pitchFamily="18" charset="0"/>
                <a:cs typeface="Times New Roman" pitchFamily="18" charset="0"/>
              </a:rPr>
              <a:t>Tür - alan eğrisi</a:t>
            </a:r>
            <a:endParaRPr lang="tr-TR" altLang="tr-TR" smtClean="0"/>
          </a:p>
        </p:txBody>
      </p:sp>
      <p:sp>
        <p:nvSpPr>
          <p:cNvPr id="92163"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ED15662E-1AE0-4EE1-94D8-029EA9734A28}" type="slidenum">
              <a:rPr lang="tr-TR" altLang="tr-TR" sz="1400"/>
              <a:pPr>
                <a:spcBef>
                  <a:spcPct val="0"/>
                </a:spcBef>
                <a:buFontTx/>
                <a:buNone/>
              </a:pPr>
              <a:t>23</a:t>
            </a:fld>
            <a:endParaRPr lang="tr-TR" altLang="tr-TR" sz="1400"/>
          </a:p>
        </p:txBody>
      </p:sp>
      <p:pic>
        <p:nvPicPr>
          <p:cNvPr id="921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773238"/>
            <a:ext cx="6911975" cy="400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274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Başlık 1"/>
          <p:cNvSpPr>
            <a:spLocks noGrp="1"/>
          </p:cNvSpPr>
          <p:nvPr>
            <p:ph type="title"/>
          </p:nvPr>
        </p:nvSpPr>
        <p:spPr>
          <a:xfrm>
            <a:off x="323850" y="274638"/>
            <a:ext cx="8362950" cy="1143000"/>
          </a:xfrm>
        </p:spPr>
        <p:txBody>
          <a:bodyPr/>
          <a:lstStyle/>
          <a:p>
            <a:r>
              <a:rPr lang="tr-TR" altLang="tr-TR" sz="2400" smtClean="0">
                <a:latin typeface="Times New Roman" pitchFamily="18" charset="0"/>
                <a:cs typeface="Times New Roman" pitchFamily="18" charset="0"/>
              </a:rPr>
              <a:t>Farklı komüniteler için belirlenen en küçük alan genişlikleri (m</a:t>
            </a:r>
            <a:r>
              <a:rPr lang="tr-TR" altLang="tr-TR" sz="2400" baseline="30000" smtClean="0">
                <a:latin typeface="Times New Roman" pitchFamily="18" charset="0"/>
                <a:cs typeface="Times New Roman" pitchFamily="18" charset="0"/>
              </a:rPr>
              <a:t>2</a:t>
            </a:r>
            <a:r>
              <a:rPr lang="tr-TR" altLang="tr-TR" sz="2400" smtClean="0">
                <a:latin typeface="Times New Roman" pitchFamily="18" charset="0"/>
                <a:cs typeface="Times New Roman" pitchFamily="18" charset="0"/>
              </a:rPr>
              <a:t>)</a:t>
            </a:r>
            <a:endParaRPr lang="tr-TR" altLang="tr-TR" sz="2400" smtClean="0"/>
          </a:p>
        </p:txBody>
      </p:sp>
      <p:sp>
        <p:nvSpPr>
          <p:cNvPr id="93187"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6BF6F548-9B9D-4B19-B134-9B46225C8373}" type="slidenum">
              <a:rPr lang="tr-TR" altLang="tr-TR" sz="1400"/>
              <a:pPr>
                <a:spcBef>
                  <a:spcPct val="0"/>
                </a:spcBef>
                <a:buFontTx/>
                <a:buNone/>
              </a:pPr>
              <a:t>24</a:t>
            </a:fld>
            <a:endParaRPr lang="tr-TR" altLang="tr-TR" sz="1400"/>
          </a:p>
        </p:txBody>
      </p:sp>
      <p:pic>
        <p:nvPicPr>
          <p:cNvPr id="9318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42988" y="1341438"/>
            <a:ext cx="7213600" cy="4608512"/>
          </a:xfrm>
        </p:spPr>
      </p:pic>
    </p:spTree>
    <p:extLst>
      <p:ext uri="{BB962C8B-B14F-4D97-AF65-F5344CB8AC3E}">
        <p14:creationId xmlns:p14="http://schemas.microsoft.com/office/powerpoint/2010/main" val="455617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Başlık 1"/>
          <p:cNvSpPr>
            <a:spLocks noGrp="1"/>
          </p:cNvSpPr>
          <p:nvPr>
            <p:ph type="title"/>
          </p:nvPr>
        </p:nvSpPr>
        <p:spPr/>
        <p:txBody>
          <a:bodyPr/>
          <a:lstStyle/>
          <a:p>
            <a:r>
              <a:rPr lang="tr-TR" altLang="tr-TR" smtClean="0">
                <a:solidFill>
                  <a:srgbClr val="000000"/>
                </a:solidFill>
              </a:rPr>
              <a:t>Temel Kurallar</a:t>
            </a:r>
            <a:endParaRPr lang="tr-TR" altLang="tr-TR" smtClean="0"/>
          </a:p>
        </p:txBody>
      </p:sp>
      <p:sp>
        <p:nvSpPr>
          <p:cNvPr id="3" name="İçerik Yer Tutucusu 2"/>
          <p:cNvSpPr>
            <a:spLocks noGrp="1"/>
          </p:cNvSpPr>
          <p:nvPr>
            <p:ph idx="1"/>
          </p:nvPr>
        </p:nvSpPr>
        <p:spPr/>
        <p:txBody>
          <a:bodyPr/>
          <a:lstStyle/>
          <a:p>
            <a:pPr marL="0" indent="0">
              <a:buFontTx/>
              <a:buNone/>
              <a:defRPr/>
            </a:pPr>
            <a:r>
              <a:rPr lang="tr-TR" b="1" i="1" u="sng" dirty="0" smtClean="0">
                <a:solidFill>
                  <a:schemeClr val="accent6">
                    <a:lumMod val="75000"/>
                  </a:schemeClr>
                </a:solidFill>
              </a:rPr>
              <a:t>Bir bitki ne zaman içeride sayılacak?</a:t>
            </a:r>
          </a:p>
          <a:p>
            <a:pPr marL="0" indent="0">
              <a:buFontTx/>
              <a:buNone/>
              <a:defRPr/>
            </a:pPr>
            <a:endParaRPr lang="tr-TR" sz="1050" b="1" i="1" u="sng" dirty="0">
              <a:solidFill>
                <a:schemeClr val="accent6">
                  <a:lumMod val="75000"/>
                </a:schemeClr>
              </a:solidFill>
            </a:endParaRPr>
          </a:p>
          <a:p>
            <a:pPr marL="0" indent="0">
              <a:buFontTx/>
              <a:buNone/>
              <a:defRPr/>
            </a:pPr>
            <a:r>
              <a:rPr lang="tr-TR" sz="2400" b="1" i="1" dirty="0" smtClean="0">
                <a:solidFill>
                  <a:srgbClr val="C00000"/>
                </a:solidFill>
              </a:rPr>
              <a:t>Örnek parselin içerisinde köklenmiş olmak!</a:t>
            </a:r>
          </a:p>
          <a:p>
            <a:pPr marL="0" indent="0">
              <a:buFontTx/>
              <a:buNone/>
              <a:defRPr/>
            </a:pPr>
            <a:endParaRPr lang="tr-TR" dirty="0">
              <a:solidFill>
                <a:srgbClr val="FF0000"/>
              </a:solidFill>
            </a:endParaRPr>
          </a:p>
          <a:p>
            <a:pPr marL="0" indent="0">
              <a:buFontTx/>
              <a:buNone/>
              <a:defRPr/>
            </a:pPr>
            <a:endParaRPr lang="tr-TR" b="1" i="1" u="sng" dirty="0">
              <a:solidFill>
                <a:schemeClr val="accent6">
                  <a:lumMod val="75000"/>
                </a:schemeClr>
              </a:solidFill>
            </a:endParaRPr>
          </a:p>
        </p:txBody>
      </p:sp>
      <p:sp>
        <p:nvSpPr>
          <p:cNvPr id="94212"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F46D4690-EF19-4572-BA05-256F368EF276}" type="slidenum">
              <a:rPr lang="tr-TR" altLang="tr-TR" sz="1400"/>
              <a:pPr>
                <a:spcBef>
                  <a:spcPct val="0"/>
                </a:spcBef>
                <a:buFontTx/>
                <a:buNone/>
              </a:pPr>
              <a:t>25</a:t>
            </a:fld>
            <a:endParaRPr lang="tr-TR" altLang="tr-TR" sz="1400"/>
          </a:p>
        </p:txBody>
      </p:sp>
      <p:pic>
        <p:nvPicPr>
          <p:cNvPr id="94213" name="Picture 2"/>
          <p:cNvPicPr>
            <a:picLocks noChangeAspect="1" noChangeArrowheads="1"/>
          </p:cNvPicPr>
          <p:nvPr/>
        </p:nvPicPr>
        <p:blipFill>
          <a:blip r:embed="rId2">
            <a:extLst>
              <a:ext uri="{28A0092B-C50C-407E-A947-70E740481C1C}">
                <a14:useLocalDpi xmlns:a14="http://schemas.microsoft.com/office/drawing/2010/main" val="0"/>
              </a:ext>
            </a:extLst>
          </a:blip>
          <a:srcRect l="16064" t="50067" r="17947" b="27515"/>
          <a:stretch>
            <a:fillRect/>
          </a:stretch>
        </p:blipFill>
        <p:spPr bwMode="auto">
          <a:xfrm>
            <a:off x="755650" y="3429000"/>
            <a:ext cx="7488238"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a:spLocks noChangeArrowheads="1"/>
          </p:cNvSpPr>
          <p:nvPr/>
        </p:nvSpPr>
        <p:spPr bwMode="auto">
          <a:xfrm>
            <a:off x="755650" y="3413125"/>
            <a:ext cx="7889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8800">
                <a:solidFill>
                  <a:srgbClr val="FF0000"/>
                </a:solidFill>
              </a:rPr>
              <a:t>x</a:t>
            </a:r>
            <a:endParaRPr lang="tr-TR" altLang="tr-TR" sz="8800"/>
          </a:p>
        </p:txBody>
      </p:sp>
      <p:sp>
        <p:nvSpPr>
          <p:cNvPr id="6" name="Dikdörtgen 5"/>
          <p:cNvSpPr>
            <a:spLocks noChangeArrowheads="1"/>
          </p:cNvSpPr>
          <p:nvPr/>
        </p:nvSpPr>
        <p:spPr bwMode="auto">
          <a:xfrm>
            <a:off x="5813425" y="3933825"/>
            <a:ext cx="5508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6600">
                <a:solidFill>
                  <a:srgbClr val="FF0000"/>
                </a:solidFill>
              </a:rPr>
              <a:t>x</a:t>
            </a:r>
            <a:endParaRPr lang="tr-TR" altLang="tr-TR" sz="6600"/>
          </a:p>
        </p:txBody>
      </p:sp>
      <p:sp>
        <p:nvSpPr>
          <p:cNvPr id="7" name="Dikdörtgen 6"/>
          <p:cNvSpPr>
            <a:spLocks noChangeArrowheads="1"/>
          </p:cNvSpPr>
          <p:nvPr/>
        </p:nvSpPr>
        <p:spPr bwMode="auto">
          <a:xfrm>
            <a:off x="7389813" y="3694113"/>
            <a:ext cx="552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6600">
                <a:solidFill>
                  <a:srgbClr val="FF0000"/>
                </a:solidFill>
              </a:rPr>
              <a:t>x</a:t>
            </a:r>
            <a:endParaRPr lang="tr-TR" altLang="tr-TR" sz="6600"/>
          </a:p>
        </p:txBody>
      </p:sp>
    </p:spTree>
    <p:extLst>
      <p:ext uri="{BB962C8B-B14F-4D97-AF65-F5344CB8AC3E}">
        <p14:creationId xmlns:p14="http://schemas.microsoft.com/office/powerpoint/2010/main" val="231481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537"/>
          </a:xfrm>
        </p:spPr>
        <p:txBody>
          <a:bodyPr>
            <a:normAutofit fontScale="90000"/>
          </a:bodyPr>
          <a:lstStyle/>
          <a:p>
            <a:pPr>
              <a:defRPr/>
            </a:pPr>
            <a:r>
              <a:rPr lang="tr-TR" sz="3600" b="1" dirty="0" smtClean="0">
                <a:solidFill>
                  <a:srgbClr val="FF0000"/>
                </a:solidFill>
              </a:rPr>
              <a:t>Sınıra karar vermek</a:t>
            </a:r>
            <a:endParaRPr lang="tr-TR" sz="3600" b="1" dirty="0">
              <a:solidFill>
                <a:srgbClr val="FF0000"/>
              </a:solidFill>
            </a:endParaRPr>
          </a:p>
        </p:txBody>
      </p:sp>
      <p:sp>
        <p:nvSpPr>
          <p:cNvPr id="3" name="İçerik Yer Tutucusu 2"/>
          <p:cNvSpPr>
            <a:spLocks noGrp="1"/>
          </p:cNvSpPr>
          <p:nvPr>
            <p:ph idx="1"/>
          </p:nvPr>
        </p:nvSpPr>
        <p:spPr>
          <a:xfrm>
            <a:off x="323850" y="981075"/>
            <a:ext cx="3816350" cy="5616575"/>
          </a:xfrm>
        </p:spPr>
        <p:txBody>
          <a:bodyPr/>
          <a:lstStyle/>
          <a:p>
            <a:pPr marL="0" indent="0">
              <a:buFontTx/>
              <a:buNone/>
              <a:defRPr/>
            </a:pPr>
            <a:r>
              <a:rPr lang="tr-TR" b="1" dirty="0" smtClean="0">
                <a:solidFill>
                  <a:schemeClr val="accent2">
                    <a:lumMod val="75000"/>
                  </a:schemeClr>
                </a:solidFill>
              </a:rPr>
              <a:t>Mevcut durumlar</a:t>
            </a:r>
          </a:p>
          <a:p>
            <a:pPr marL="0" indent="0">
              <a:buFontTx/>
              <a:buNone/>
              <a:defRPr/>
            </a:pPr>
            <a:r>
              <a:rPr lang="tr-TR" sz="2300" dirty="0"/>
              <a:t>G</a:t>
            </a:r>
            <a:r>
              <a:rPr lang="tr-TR" sz="2300" dirty="0" smtClean="0"/>
              <a:t>övde sınıra temas ediyor,</a:t>
            </a:r>
          </a:p>
          <a:p>
            <a:pPr marL="0" indent="0">
              <a:buFontTx/>
              <a:buNone/>
              <a:defRPr/>
            </a:pPr>
            <a:r>
              <a:rPr lang="tr-TR" sz="2300" dirty="0" smtClean="0"/>
              <a:t>%50’den fazlası içeride,</a:t>
            </a:r>
          </a:p>
          <a:p>
            <a:pPr marL="0" indent="0">
              <a:buFontTx/>
              <a:buNone/>
              <a:defRPr/>
            </a:pPr>
            <a:r>
              <a:rPr lang="tr-TR" sz="2300" dirty="0" smtClean="0"/>
              <a:t>%50’den daha azı içeride,</a:t>
            </a:r>
          </a:p>
          <a:p>
            <a:pPr marL="0" indent="0">
              <a:buFontTx/>
              <a:buNone/>
              <a:defRPr/>
            </a:pPr>
            <a:r>
              <a:rPr lang="tr-TR" sz="2300" dirty="0" smtClean="0"/>
              <a:t>Tam olarak yarısı içeride,</a:t>
            </a:r>
          </a:p>
          <a:p>
            <a:pPr marL="0" indent="0">
              <a:buFontTx/>
              <a:buNone/>
              <a:defRPr/>
            </a:pPr>
            <a:r>
              <a:rPr lang="tr-TR" sz="2300" dirty="0" smtClean="0"/>
              <a:t>Yarısı dışarıda</a:t>
            </a:r>
          </a:p>
          <a:p>
            <a:pPr marL="0" indent="0">
              <a:buFontTx/>
              <a:buNone/>
              <a:defRPr/>
            </a:pPr>
            <a:r>
              <a:rPr lang="tr-TR" sz="2300" b="1" dirty="0" smtClean="0">
                <a:solidFill>
                  <a:schemeClr val="accent2">
                    <a:lumMod val="75000"/>
                  </a:schemeClr>
                </a:solidFill>
              </a:rPr>
              <a:t>Karar kurallarını belirle</a:t>
            </a:r>
          </a:p>
          <a:p>
            <a:pPr marL="0" indent="0">
              <a:buFontTx/>
              <a:buNone/>
              <a:defRPr/>
            </a:pPr>
            <a:r>
              <a:rPr lang="tr-TR" sz="2300" dirty="0" smtClean="0"/>
              <a:t>2 kenar ‘’içeride’’</a:t>
            </a:r>
          </a:p>
          <a:p>
            <a:pPr marL="0" indent="0">
              <a:buFontTx/>
              <a:buNone/>
              <a:defRPr/>
            </a:pPr>
            <a:r>
              <a:rPr lang="tr-TR" sz="2300" dirty="0" smtClean="0"/>
              <a:t>2 kenar ‘’dışarıda’’</a:t>
            </a:r>
          </a:p>
          <a:p>
            <a:pPr marL="0" indent="0">
              <a:buFontTx/>
              <a:buNone/>
              <a:defRPr/>
            </a:pPr>
            <a:r>
              <a:rPr lang="tr-TR" sz="2300" dirty="0" smtClean="0">
                <a:solidFill>
                  <a:srgbClr val="FF0000"/>
                </a:solidFill>
              </a:rPr>
              <a:t>Nasıl kabul edeceğine baştan karar ver ve Uygula!</a:t>
            </a:r>
          </a:p>
          <a:p>
            <a:pPr marL="0" indent="0">
              <a:buFontTx/>
              <a:buNone/>
              <a:defRPr/>
            </a:pPr>
            <a:endParaRPr lang="tr-TR" sz="2400" dirty="0"/>
          </a:p>
        </p:txBody>
      </p:sp>
      <p:sp>
        <p:nvSpPr>
          <p:cNvPr id="95236"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F99AC395-F8B9-4688-A4F9-86A3A9C353F9}" type="slidenum">
              <a:rPr lang="tr-TR" altLang="tr-TR" sz="1400"/>
              <a:pPr>
                <a:spcBef>
                  <a:spcPct val="0"/>
                </a:spcBef>
                <a:buFontTx/>
                <a:buNone/>
              </a:pPr>
              <a:t>26</a:t>
            </a:fld>
            <a:endParaRPr lang="tr-TR" altLang="tr-TR" sz="1400"/>
          </a:p>
        </p:txBody>
      </p:sp>
      <p:sp>
        <p:nvSpPr>
          <p:cNvPr id="95237" name="Metin kutusu 4"/>
          <p:cNvSpPr txBox="1">
            <a:spLocks noChangeArrowheads="1"/>
          </p:cNvSpPr>
          <p:nvPr/>
        </p:nvSpPr>
        <p:spPr bwMode="auto">
          <a:xfrm>
            <a:off x="4356100" y="5516563"/>
            <a:ext cx="4392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2400" b="1"/>
              <a:t>Şekil: Elzinga ve ark., 1998’den</a:t>
            </a:r>
          </a:p>
        </p:txBody>
      </p:sp>
      <p:pic>
        <p:nvPicPr>
          <p:cNvPr id="952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25" y="1282700"/>
            <a:ext cx="475297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047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circle(in)">
                                      <p:cBhvr>
                                        <p:cTn id="38" dur="2000"/>
                                        <p:tgtEl>
                                          <p:spTgt spid="3">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arn(inVertical)">
                                      <p:cBhvr>
                                        <p:cTn id="43" dur="500"/>
                                        <p:tgtEl>
                                          <p:spTgt spid="3">
                                            <p:txEl>
                                              <p:pRg st="7" end="7"/>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arn(inVertical)">
                                      <p:cBhvr>
                                        <p:cTn id="48" dur="500"/>
                                        <p:tgtEl>
                                          <p:spTgt spid="3">
                                            <p:txEl>
                                              <p:pRg st="8" end="8"/>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3600" smtClean="0">
                <a:solidFill>
                  <a:srgbClr val="FF0000"/>
                </a:solidFill>
              </a:rPr>
              <a:t>Frekans verisi nedir?</a:t>
            </a:r>
          </a:p>
        </p:txBody>
      </p:sp>
      <p:sp>
        <p:nvSpPr>
          <p:cNvPr id="3" name="İçerik Yer Tutucusu 2"/>
          <p:cNvSpPr>
            <a:spLocks noGrp="1"/>
          </p:cNvSpPr>
          <p:nvPr>
            <p:ph idx="1"/>
          </p:nvPr>
        </p:nvSpPr>
        <p:spPr>
          <a:xfrm>
            <a:off x="250825" y="5157788"/>
            <a:ext cx="8497888" cy="968375"/>
          </a:xfrm>
        </p:spPr>
        <p:txBody>
          <a:bodyPr>
            <a:normAutofit fontScale="85000" lnSpcReduction="10000"/>
          </a:bodyPr>
          <a:lstStyle/>
          <a:p>
            <a:pPr marL="0" indent="0" algn="just">
              <a:buFontTx/>
              <a:buNone/>
              <a:defRPr/>
            </a:pPr>
            <a:r>
              <a:rPr lang="tr-TR" sz="2800" dirty="0" smtClean="0"/>
              <a:t>Frekans verisi basitçe bir var – yok şeklinde </a:t>
            </a:r>
            <a:r>
              <a:rPr lang="tr-TR" sz="2800" dirty="0" err="1" smtClean="0"/>
              <a:t>binomial</a:t>
            </a:r>
            <a:r>
              <a:rPr lang="tr-TR" sz="2800" dirty="0" smtClean="0"/>
              <a:t> veri olup, yandaki şekilde görüldüğü gibi </a:t>
            </a:r>
            <a:r>
              <a:rPr lang="tr-TR" sz="2800" dirty="0" err="1" smtClean="0"/>
              <a:t>binomial</a:t>
            </a:r>
            <a:r>
              <a:rPr lang="tr-TR" sz="2800" dirty="0" smtClean="0"/>
              <a:t> dağılım sergiler.</a:t>
            </a:r>
            <a:endParaRPr lang="tr-TR" sz="2800" dirty="0"/>
          </a:p>
        </p:txBody>
      </p:sp>
      <p:sp>
        <p:nvSpPr>
          <p:cNvPr id="96260"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838D4246-5F94-4ACD-A373-00C2CDB08736}" type="slidenum">
              <a:rPr lang="tr-TR" altLang="tr-TR" sz="1400"/>
              <a:pPr>
                <a:spcBef>
                  <a:spcPct val="0"/>
                </a:spcBef>
                <a:buFontTx/>
                <a:buNone/>
              </a:pPr>
              <a:t>27</a:t>
            </a:fld>
            <a:endParaRPr lang="tr-TR" altLang="tr-TR" sz="14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l="16064" t="22694" r="38484" b="25066"/>
          <a:stretch>
            <a:fillRect/>
          </a:stretch>
        </p:blipFill>
        <p:spPr bwMode="auto">
          <a:xfrm>
            <a:off x="1331913" y="1268413"/>
            <a:ext cx="5832475"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21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Başlık 1"/>
          <p:cNvSpPr>
            <a:spLocks noGrp="1"/>
          </p:cNvSpPr>
          <p:nvPr>
            <p:ph type="title"/>
          </p:nvPr>
        </p:nvSpPr>
        <p:spPr/>
        <p:txBody>
          <a:bodyPr/>
          <a:lstStyle/>
          <a:p>
            <a:pPr algn="just"/>
            <a:r>
              <a:rPr lang="tr-TR" altLang="tr-TR" sz="2800" smtClean="0">
                <a:solidFill>
                  <a:srgbClr val="FF0000"/>
                </a:solidFill>
                <a:latin typeface="Adobe Caslon Pro" pitchFamily="18" charset="-94"/>
              </a:rPr>
              <a:t>Vejetasyondaki değişimi ölçmek için mümkün olan en yüksek hassasiyet aralığını kullanmalıyız!!</a:t>
            </a:r>
          </a:p>
        </p:txBody>
      </p:sp>
      <p:sp>
        <p:nvSpPr>
          <p:cNvPr id="3" name="İçerik Yer Tutucusu 2"/>
          <p:cNvSpPr>
            <a:spLocks noGrp="1"/>
          </p:cNvSpPr>
          <p:nvPr>
            <p:ph idx="1"/>
          </p:nvPr>
        </p:nvSpPr>
        <p:spPr>
          <a:xfrm>
            <a:off x="179388" y="5497513"/>
            <a:ext cx="8713787" cy="1100137"/>
          </a:xfrm>
        </p:spPr>
        <p:txBody>
          <a:bodyPr/>
          <a:lstStyle/>
          <a:p>
            <a:pPr marL="0" indent="0">
              <a:buFontTx/>
              <a:buNone/>
            </a:pPr>
            <a:r>
              <a:rPr lang="tr-TR" altLang="tr-TR" sz="2800" smtClean="0"/>
              <a:t>Binomial dağılımın şekilde gösterilen aralığı değişime karşı en yüksek hassasiyet aralığını ifade etmektedir.</a:t>
            </a:r>
          </a:p>
        </p:txBody>
      </p:sp>
      <p:sp>
        <p:nvSpPr>
          <p:cNvPr id="97284"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7827A98F-8B78-47FE-8406-C07745626322}" type="slidenum">
              <a:rPr lang="tr-TR" altLang="tr-TR" sz="1400"/>
              <a:pPr>
                <a:spcBef>
                  <a:spcPct val="0"/>
                </a:spcBef>
                <a:buFontTx/>
                <a:buNone/>
              </a:pPr>
              <a:t>28</a:t>
            </a:fld>
            <a:endParaRPr lang="tr-TR" altLang="tr-TR" sz="14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l="15971" t="22845" r="38301" b="24275"/>
          <a:stretch>
            <a:fillRect/>
          </a:stretch>
        </p:blipFill>
        <p:spPr bwMode="auto">
          <a:xfrm>
            <a:off x="827088" y="1628775"/>
            <a:ext cx="5949950" cy="386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a:spLocks noChangeArrowheads="1"/>
          </p:cNvSpPr>
          <p:nvPr/>
        </p:nvSpPr>
        <p:spPr bwMode="auto">
          <a:xfrm>
            <a:off x="6777038" y="2060575"/>
            <a:ext cx="2268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1800" b="1"/>
              <a:t>En büyük hassasiyet</a:t>
            </a:r>
          </a:p>
          <a:p>
            <a:pPr>
              <a:spcBef>
                <a:spcPct val="0"/>
              </a:spcBef>
              <a:buFontTx/>
              <a:buNone/>
            </a:pPr>
            <a:r>
              <a:rPr lang="tr-TR" altLang="tr-TR" sz="1800" b="1"/>
              <a:t>   %40 - %60</a:t>
            </a:r>
          </a:p>
          <a:p>
            <a:pPr>
              <a:spcBef>
                <a:spcPct val="0"/>
              </a:spcBef>
              <a:buFontTx/>
              <a:buNone/>
            </a:pPr>
            <a:endParaRPr lang="tr-TR" altLang="tr-TR" sz="1800" b="1"/>
          </a:p>
        </p:txBody>
      </p:sp>
    </p:spTree>
    <p:extLst>
      <p:ext uri="{BB962C8B-B14F-4D97-AF65-F5344CB8AC3E}">
        <p14:creationId xmlns:p14="http://schemas.microsoft.com/office/powerpoint/2010/main" val="381349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0825" y="5300663"/>
            <a:ext cx="8435975" cy="1557337"/>
          </a:xfrm>
        </p:spPr>
        <p:txBody>
          <a:bodyPr>
            <a:normAutofit fontScale="92500" lnSpcReduction="20000"/>
          </a:bodyPr>
          <a:lstStyle/>
          <a:p>
            <a:pPr marL="0" indent="0">
              <a:buFontTx/>
              <a:buNone/>
              <a:defRPr/>
            </a:pPr>
            <a:r>
              <a:rPr lang="tr-TR" sz="2800" dirty="0" smtClean="0"/>
              <a:t>%20 - %80 </a:t>
            </a:r>
            <a:r>
              <a:rPr lang="tr-TR" sz="2800" dirty="0" err="1" smtClean="0"/>
              <a:t>binomial</a:t>
            </a:r>
            <a:r>
              <a:rPr lang="tr-TR" sz="2800" dirty="0" smtClean="0"/>
              <a:t> dağılım aralığı hala iyi bir dağılım aralığını ifade etmektedir. </a:t>
            </a:r>
          </a:p>
          <a:p>
            <a:pPr marL="0" indent="0" algn="just">
              <a:buFontTx/>
              <a:buNone/>
              <a:defRPr/>
            </a:pPr>
            <a:r>
              <a:rPr lang="tr-TR" sz="2800" dirty="0" smtClean="0">
                <a:solidFill>
                  <a:srgbClr val="FF0000"/>
                </a:solidFill>
                <a:latin typeface="Adobe Caslon Pro" pitchFamily="18" charset="-94"/>
              </a:rPr>
              <a:t>Buraya kadar bahsedilen </a:t>
            </a:r>
            <a:r>
              <a:rPr lang="tr-TR" sz="2800" dirty="0" err="1" smtClean="0">
                <a:solidFill>
                  <a:srgbClr val="FF0000"/>
                </a:solidFill>
                <a:latin typeface="Adobe Caslon Pro" pitchFamily="18" charset="-94"/>
              </a:rPr>
              <a:t>binomial</a:t>
            </a:r>
            <a:r>
              <a:rPr lang="tr-TR" sz="2800" dirty="0" smtClean="0">
                <a:solidFill>
                  <a:srgbClr val="FF0000"/>
                </a:solidFill>
                <a:latin typeface="Adobe Caslon Pro" pitchFamily="18" charset="-94"/>
              </a:rPr>
              <a:t> dağılım aralıkları frekans değişiminde arzu edilen aralıklardır.</a:t>
            </a:r>
            <a:endParaRPr lang="tr-TR" sz="2800" dirty="0">
              <a:solidFill>
                <a:srgbClr val="FF0000"/>
              </a:solidFill>
              <a:latin typeface="Adobe Caslon Pro" pitchFamily="18" charset="-94"/>
            </a:endParaRPr>
          </a:p>
        </p:txBody>
      </p:sp>
      <p:sp>
        <p:nvSpPr>
          <p:cNvPr id="98307"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B56C493C-0B23-4762-A8AC-90D20EBFF4B0}" type="slidenum">
              <a:rPr lang="tr-TR" altLang="tr-TR" sz="1400"/>
              <a:pPr>
                <a:spcBef>
                  <a:spcPct val="0"/>
                </a:spcBef>
                <a:buFontTx/>
                <a:buNone/>
              </a:pPr>
              <a:t>29</a:t>
            </a:fld>
            <a:endParaRPr lang="tr-TR" altLang="tr-TR" sz="1400"/>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l="15788" t="22957" r="38484" b="17073"/>
          <a:stretch>
            <a:fillRect/>
          </a:stretch>
        </p:blipFill>
        <p:spPr bwMode="auto">
          <a:xfrm>
            <a:off x="611188" y="790575"/>
            <a:ext cx="5949950"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a:spLocks noChangeArrowheads="1"/>
          </p:cNvSpPr>
          <p:nvPr/>
        </p:nvSpPr>
        <p:spPr bwMode="auto">
          <a:xfrm>
            <a:off x="6777038" y="2060575"/>
            <a:ext cx="2268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1800" b="1"/>
              <a:t>İyi bir hassasiyet</a:t>
            </a:r>
          </a:p>
          <a:p>
            <a:pPr>
              <a:spcBef>
                <a:spcPct val="0"/>
              </a:spcBef>
              <a:buFontTx/>
              <a:buNone/>
            </a:pPr>
            <a:r>
              <a:rPr lang="tr-TR" altLang="tr-TR" sz="1800" b="1"/>
              <a:t>   %20 - %80</a:t>
            </a:r>
          </a:p>
          <a:p>
            <a:pPr>
              <a:spcBef>
                <a:spcPct val="0"/>
              </a:spcBef>
              <a:buFontTx/>
              <a:buNone/>
            </a:pPr>
            <a:endParaRPr lang="tr-TR" altLang="tr-TR" sz="1800" b="1"/>
          </a:p>
        </p:txBody>
      </p:sp>
    </p:spTree>
    <p:extLst>
      <p:ext uri="{BB962C8B-B14F-4D97-AF65-F5344CB8AC3E}">
        <p14:creationId xmlns:p14="http://schemas.microsoft.com/office/powerpoint/2010/main" val="1465369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solidFill>
                  <a:prstClr val="black"/>
                </a:solidFill>
              </a:rPr>
              <a:t>Mevcut </a:t>
            </a:r>
            <a:r>
              <a:rPr lang="tr-TR" sz="3200" dirty="0" smtClean="0">
                <a:solidFill>
                  <a:prstClr val="black"/>
                </a:solidFill>
              </a:rPr>
              <a:t>Terminoloji ve Anlamları</a:t>
            </a:r>
            <a:endParaRPr lang="tr-TR" sz="3200" dirty="0"/>
          </a:p>
        </p:txBody>
      </p:sp>
      <p:sp>
        <p:nvSpPr>
          <p:cNvPr id="3" name="İçerik Yer Tutucusu 2"/>
          <p:cNvSpPr>
            <a:spLocks noGrp="1"/>
          </p:cNvSpPr>
          <p:nvPr>
            <p:ph idx="1"/>
          </p:nvPr>
        </p:nvSpPr>
        <p:spPr>
          <a:xfrm>
            <a:off x="457200" y="1600201"/>
            <a:ext cx="8229600" cy="3052936"/>
          </a:xfrm>
          <a:solidFill>
            <a:srgbClr val="FF0000">
              <a:alpha val="44000"/>
            </a:srgbClr>
          </a:solidFill>
        </p:spPr>
        <p:txBody>
          <a:bodyPr>
            <a:normAutofit fontScale="92500" lnSpcReduction="10000"/>
          </a:bodyPr>
          <a:lstStyle/>
          <a:p>
            <a:pPr marL="0" indent="0" algn="ctr">
              <a:buNone/>
            </a:pPr>
            <a:r>
              <a:rPr lang="tr-TR" sz="2600" b="1" dirty="0" smtClean="0"/>
              <a:t>Örnek Parsel Protokolü = </a:t>
            </a:r>
            <a:r>
              <a:rPr lang="tr-TR" sz="2600" b="1" dirty="0" err="1" smtClean="0"/>
              <a:t>Plot</a:t>
            </a:r>
            <a:r>
              <a:rPr lang="tr-TR" sz="2600" b="1" dirty="0" smtClean="0"/>
              <a:t> = </a:t>
            </a:r>
            <a:r>
              <a:rPr lang="tr-TR" sz="2600" b="1" dirty="0" err="1" smtClean="0"/>
              <a:t>Sample</a:t>
            </a:r>
            <a:r>
              <a:rPr lang="tr-TR" sz="2600" b="1" dirty="0" smtClean="0"/>
              <a:t> </a:t>
            </a:r>
            <a:r>
              <a:rPr lang="tr-TR" sz="2600" b="1" dirty="0" err="1" smtClean="0"/>
              <a:t>plot</a:t>
            </a:r>
            <a:r>
              <a:rPr lang="tr-TR" sz="2600" b="1" dirty="0" smtClean="0"/>
              <a:t> = </a:t>
            </a:r>
            <a:r>
              <a:rPr lang="tr-TR" sz="2600" b="1" dirty="0" err="1" smtClean="0"/>
              <a:t>Sample</a:t>
            </a:r>
            <a:r>
              <a:rPr lang="tr-TR" sz="2600" b="1" dirty="0" smtClean="0"/>
              <a:t> = </a:t>
            </a:r>
            <a:r>
              <a:rPr lang="tr-TR" sz="2600" b="1" dirty="0" err="1" smtClean="0"/>
              <a:t>Relevé</a:t>
            </a:r>
            <a:r>
              <a:rPr lang="tr-TR" sz="2600" b="1" dirty="0" smtClean="0"/>
              <a:t>  </a:t>
            </a:r>
          </a:p>
          <a:p>
            <a:pPr marL="0" indent="0">
              <a:buNone/>
            </a:pPr>
            <a:endParaRPr lang="tr-TR" b="1" dirty="0" smtClean="0"/>
          </a:p>
          <a:p>
            <a:pPr marL="0" indent="0">
              <a:buNone/>
            </a:pPr>
            <a:r>
              <a:rPr lang="tr-TR" dirty="0" smtClean="0"/>
              <a:t>Hepsi aşağıdaki anlamı taşır.</a:t>
            </a:r>
          </a:p>
          <a:p>
            <a:pPr marL="0" indent="0">
              <a:buNone/>
            </a:pPr>
            <a:endParaRPr lang="tr-TR" dirty="0"/>
          </a:p>
          <a:p>
            <a:pPr marL="0" indent="0" algn="just">
              <a:buNone/>
            </a:pPr>
            <a:r>
              <a:rPr lang="tr-TR" i="1" dirty="0" smtClean="0">
                <a:solidFill>
                  <a:srgbClr val="0070C0"/>
                </a:solidFill>
                <a:latin typeface="Adobe Caslon Pro Bold" pitchFamily="18" charset="-94"/>
              </a:rPr>
              <a:t>Bir bitki topluluğunu sınıflandırmak amacı ile yapılan </a:t>
            </a:r>
            <a:r>
              <a:rPr lang="tr-TR" i="1" dirty="0" err="1" smtClean="0">
                <a:solidFill>
                  <a:srgbClr val="0070C0"/>
                </a:solidFill>
                <a:latin typeface="Adobe Caslon Pro Bold" pitchFamily="18" charset="-94"/>
              </a:rPr>
              <a:t>fitososyolojik</a:t>
            </a:r>
            <a:r>
              <a:rPr lang="tr-TR" i="1" dirty="0" smtClean="0">
                <a:solidFill>
                  <a:srgbClr val="0070C0"/>
                </a:solidFill>
                <a:latin typeface="Adobe Caslon Pro Bold" pitchFamily="18" charset="-94"/>
              </a:rPr>
              <a:t> kayıt demektir.</a:t>
            </a:r>
          </a:p>
          <a:p>
            <a:pPr marL="0" indent="0">
              <a:buNone/>
            </a:pPr>
            <a:endParaRPr lang="tr-TR" dirty="0"/>
          </a:p>
          <a:p>
            <a:pPr marL="0" indent="0">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3</a:t>
            </a:fld>
            <a:endParaRPr lang="tr-TR"/>
          </a:p>
        </p:txBody>
      </p:sp>
    </p:spTree>
    <p:extLst>
      <p:ext uri="{BB962C8B-B14F-4D97-AF65-F5344CB8AC3E}">
        <p14:creationId xmlns:p14="http://schemas.microsoft.com/office/powerpoint/2010/main" val="144340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388" y="5084763"/>
            <a:ext cx="8507412" cy="1368425"/>
          </a:xfrm>
        </p:spPr>
        <p:txBody>
          <a:bodyPr>
            <a:normAutofit fontScale="70000" lnSpcReduction="20000"/>
          </a:bodyPr>
          <a:lstStyle/>
          <a:p>
            <a:pPr marL="0" indent="0" algn="just">
              <a:buFontTx/>
              <a:buNone/>
              <a:defRPr/>
            </a:pPr>
            <a:r>
              <a:rPr lang="tr-TR" dirty="0" smtClean="0"/>
              <a:t>Ancak frekans hesaplamaları ekstrem değerler olan %10’dan küçük ve %90’ dan büyük </a:t>
            </a:r>
            <a:r>
              <a:rPr lang="tr-TR" dirty="0" err="1"/>
              <a:t>binomial</a:t>
            </a:r>
            <a:r>
              <a:rPr lang="tr-TR" dirty="0"/>
              <a:t> dağılım </a:t>
            </a:r>
            <a:r>
              <a:rPr lang="tr-TR" dirty="0" smtClean="0"/>
              <a:t>aralığında yapılırsa zaman içerisinde ve alanlar arasında frekans değerlerini karşılaştırmada hatalı sonuçlar üretecektir. </a:t>
            </a:r>
            <a:endParaRPr lang="tr-TR" dirty="0"/>
          </a:p>
        </p:txBody>
      </p:sp>
      <p:sp>
        <p:nvSpPr>
          <p:cNvPr id="99331"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671B37E1-484B-43F2-8D62-95B0A97B7239}" type="slidenum">
              <a:rPr lang="tr-TR" altLang="tr-TR" sz="1400"/>
              <a:pPr>
                <a:spcBef>
                  <a:spcPct val="0"/>
                </a:spcBef>
                <a:buFontTx/>
                <a:buNone/>
              </a:pPr>
              <a:t>30</a:t>
            </a:fld>
            <a:endParaRPr lang="tr-TR" altLang="tr-TR" sz="1400"/>
          </a:p>
        </p:txBody>
      </p:sp>
      <p:pic>
        <p:nvPicPr>
          <p:cNvPr id="99332" name="Picture 2"/>
          <p:cNvPicPr>
            <a:picLocks noChangeAspect="1" noChangeArrowheads="1"/>
          </p:cNvPicPr>
          <p:nvPr/>
        </p:nvPicPr>
        <p:blipFill>
          <a:blip r:embed="rId2">
            <a:extLst>
              <a:ext uri="{28A0092B-C50C-407E-A947-70E740481C1C}">
                <a14:useLocalDpi xmlns:a14="http://schemas.microsoft.com/office/drawing/2010/main" val="0"/>
              </a:ext>
            </a:extLst>
          </a:blip>
          <a:srcRect l="15788" t="22684" r="38484" b="16850"/>
          <a:stretch>
            <a:fillRect/>
          </a:stretch>
        </p:blipFill>
        <p:spPr bwMode="auto">
          <a:xfrm>
            <a:off x="179388" y="692150"/>
            <a:ext cx="57785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a:spLocks noChangeArrowheads="1"/>
          </p:cNvSpPr>
          <p:nvPr/>
        </p:nvSpPr>
        <p:spPr bwMode="auto">
          <a:xfrm>
            <a:off x="5957888" y="2079625"/>
            <a:ext cx="3186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2400" b="1">
                <a:solidFill>
                  <a:srgbClr val="FF0000"/>
                </a:solidFill>
              </a:rPr>
              <a:t>        Hassas değil</a:t>
            </a:r>
          </a:p>
          <a:p>
            <a:pPr>
              <a:spcBef>
                <a:spcPct val="0"/>
              </a:spcBef>
              <a:buFontTx/>
              <a:buNone/>
            </a:pPr>
            <a:endParaRPr lang="tr-TR" altLang="tr-TR" sz="1800" b="1">
              <a:solidFill>
                <a:srgbClr val="FF0000"/>
              </a:solidFill>
            </a:endParaRPr>
          </a:p>
          <a:p>
            <a:pPr>
              <a:spcBef>
                <a:spcPct val="0"/>
              </a:spcBef>
              <a:buFontTx/>
              <a:buNone/>
            </a:pPr>
            <a:r>
              <a:rPr lang="tr-TR" altLang="tr-TR" sz="2400" b="1">
                <a:solidFill>
                  <a:srgbClr val="FF0000"/>
                </a:solidFill>
              </a:rPr>
              <a:t>  &lt; %10 veya   &gt;%90</a:t>
            </a:r>
          </a:p>
          <a:p>
            <a:pPr>
              <a:spcBef>
                <a:spcPct val="0"/>
              </a:spcBef>
              <a:buFontTx/>
              <a:buNone/>
            </a:pPr>
            <a:endParaRPr lang="tr-TR" altLang="tr-TR" sz="1800" b="1">
              <a:solidFill>
                <a:srgbClr val="FF0000"/>
              </a:solidFill>
            </a:endParaRPr>
          </a:p>
        </p:txBody>
      </p:sp>
    </p:spTree>
    <p:extLst>
      <p:ext uri="{BB962C8B-B14F-4D97-AF65-F5344CB8AC3E}">
        <p14:creationId xmlns:p14="http://schemas.microsoft.com/office/powerpoint/2010/main" val="360074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850" y="4940300"/>
            <a:ext cx="8362950" cy="1657350"/>
          </a:xfrm>
        </p:spPr>
        <p:txBody>
          <a:bodyPr/>
          <a:lstStyle/>
          <a:p>
            <a:pPr marL="0" indent="0" algn="just">
              <a:buFontTx/>
              <a:buNone/>
            </a:pPr>
            <a:r>
              <a:rPr lang="tr-TR" altLang="tr-TR" sz="2800" smtClean="0"/>
              <a:t>Bu yüzden bu iki ekstrem değerde frekans hesaplamamıza yol açan örnek parsel (quadrat) büyüklüğünü seçmekten kaçınmalıyız.</a:t>
            </a:r>
          </a:p>
        </p:txBody>
      </p:sp>
      <p:sp>
        <p:nvSpPr>
          <p:cNvPr id="100355"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40268FBD-EDF5-441C-A152-6FC7776C4899}" type="slidenum">
              <a:rPr lang="tr-TR" altLang="tr-TR" sz="1400"/>
              <a:pPr>
                <a:spcBef>
                  <a:spcPct val="0"/>
                </a:spcBef>
                <a:buFontTx/>
                <a:buNone/>
              </a:pPr>
              <a:t>31</a:t>
            </a:fld>
            <a:endParaRPr lang="tr-TR" altLang="tr-TR" sz="1400"/>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l="15788" t="22684" r="38484" b="16850"/>
          <a:stretch>
            <a:fillRect/>
          </a:stretch>
        </p:blipFill>
        <p:spPr bwMode="auto">
          <a:xfrm>
            <a:off x="1547813" y="665163"/>
            <a:ext cx="57785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a:spLocks noChangeArrowheads="1"/>
          </p:cNvSpPr>
          <p:nvPr/>
        </p:nvSpPr>
        <p:spPr bwMode="auto">
          <a:xfrm>
            <a:off x="2700338" y="3068638"/>
            <a:ext cx="719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7200">
                <a:solidFill>
                  <a:srgbClr val="FF0000"/>
                </a:solidFill>
              </a:rPr>
              <a:t>X</a:t>
            </a:r>
          </a:p>
        </p:txBody>
      </p:sp>
      <p:sp>
        <p:nvSpPr>
          <p:cNvPr id="7" name="Metin kutusu 6"/>
          <p:cNvSpPr txBox="1">
            <a:spLocks noChangeArrowheads="1"/>
          </p:cNvSpPr>
          <p:nvPr/>
        </p:nvSpPr>
        <p:spPr bwMode="auto">
          <a:xfrm>
            <a:off x="5875338" y="3073400"/>
            <a:ext cx="720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7200">
                <a:solidFill>
                  <a:srgbClr val="FF0000"/>
                </a:solidFill>
              </a:rPr>
              <a:t>X</a:t>
            </a:r>
          </a:p>
        </p:txBody>
      </p:sp>
    </p:spTree>
    <p:extLst>
      <p:ext uri="{BB962C8B-B14F-4D97-AF65-F5344CB8AC3E}">
        <p14:creationId xmlns:p14="http://schemas.microsoft.com/office/powerpoint/2010/main" val="4015961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288" y="2420938"/>
            <a:ext cx="8229600" cy="1143000"/>
          </a:xfrm>
        </p:spPr>
        <p:txBody>
          <a:bodyPr>
            <a:normAutofit fontScale="90000"/>
          </a:bodyPr>
          <a:lstStyle/>
          <a:p>
            <a:pPr>
              <a:defRPr/>
            </a:pPr>
            <a:r>
              <a:rPr lang="tr-TR" b="1" dirty="0" smtClean="0">
                <a:solidFill>
                  <a:srgbClr val="FF0000"/>
                </a:solidFill>
              </a:rPr>
              <a:t>Doğru Örnek Parsel (</a:t>
            </a:r>
            <a:r>
              <a:rPr lang="tr-TR" b="1" dirty="0" err="1" smtClean="0">
                <a:solidFill>
                  <a:srgbClr val="FF0000"/>
                </a:solidFill>
              </a:rPr>
              <a:t>Quadrat</a:t>
            </a:r>
            <a:r>
              <a:rPr lang="tr-TR" b="1" dirty="0" smtClean="0">
                <a:solidFill>
                  <a:srgbClr val="FF0000"/>
                </a:solidFill>
              </a:rPr>
              <a:t>) Büyüklüğünü Seçmek</a:t>
            </a:r>
            <a:endParaRPr lang="tr-TR" b="1" dirty="0">
              <a:solidFill>
                <a:srgbClr val="FF0000"/>
              </a:solidFill>
            </a:endParaRPr>
          </a:p>
        </p:txBody>
      </p:sp>
      <p:sp>
        <p:nvSpPr>
          <p:cNvPr id="101379"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A5B6386E-4B57-4F2C-935B-606EBCDB8D9C}" type="slidenum">
              <a:rPr lang="tr-TR" altLang="tr-TR" sz="1400"/>
              <a:pPr>
                <a:spcBef>
                  <a:spcPct val="0"/>
                </a:spcBef>
                <a:buFontTx/>
                <a:buNone/>
              </a:pPr>
              <a:t>32</a:t>
            </a:fld>
            <a:endParaRPr lang="tr-TR" altLang="tr-TR" sz="1400"/>
          </a:p>
        </p:txBody>
      </p:sp>
    </p:spTree>
    <p:extLst>
      <p:ext uri="{BB962C8B-B14F-4D97-AF65-F5344CB8AC3E}">
        <p14:creationId xmlns:p14="http://schemas.microsoft.com/office/powerpoint/2010/main" val="2087946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defRPr/>
            </a:pPr>
            <a:r>
              <a:rPr lang="tr-TR" sz="3200" b="1" dirty="0" smtClean="0"/>
              <a:t>İç içe geçmiş örnek parsel (</a:t>
            </a:r>
            <a:r>
              <a:rPr lang="tr-TR" sz="3200" b="1" dirty="0" err="1" smtClean="0"/>
              <a:t>nested</a:t>
            </a:r>
            <a:r>
              <a:rPr lang="tr-TR" sz="3200" b="1" dirty="0" smtClean="0"/>
              <a:t> </a:t>
            </a:r>
            <a:r>
              <a:rPr lang="tr-TR" sz="3200" b="1" dirty="0" err="1" smtClean="0"/>
              <a:t>quadrat</a:t>
            </a:r>
            <a:r>
              <a:rPr lang="tr-TR" sz="3200" b="1" dirty="0" smtClean="0"/>
              <a:t>) yöntemiyle örnek frekans hesaplaması</a:t>
            </a:r>
            <a:endParaRPr lang="tr-TR" sz="3200" b="1" dirty="0"/>
          </a:p>
        </p:txBody>
      </p:sp>
      <p:sp>
        <p:nvSpPr>
          <p:cNvPr id="3" name="İçerik Yer Tutucusu 2"/>
          <p:cNvSpPr>
            <a:spLocks noGrp="1"/>
          </p:cNvSpPr>
          <p:nvPr>
            <p:ph idx="1"/>
          </p:nvPr>
        </p:nvSpPr>
        <p:spPr>
          <a:xfrm>
            <a:off x="5499100" y="1755775"/>
            <a:ext cx="3106738" cy="4525963"/>
          </a:xfrm>
        </p:spPr>
        <p:txBody>
          <a:bodyPr/>
          <a:lstStyle/>
          <a:p>
            <a:pPr>
              <a:defRPr/>
            </a:pPr>
            <a:r>
              <a:rPr lang="tr-TR" dirty="0" smtClean="0"/>
              <a:t>   </a:t>
            </a:r>
            <a:r>
              <a:rPr lang="tr-TR" sz="2400" i="1" dirty="0" err="1" smtClean="0">
                <a:latin typeface="Adobe Caslon Pro" pitchFamily="18" charset="-94"/>
              </a:rPr>
              <a:t>Senecio</a:t>
            </a:r>
            <a:r>
              <a:rPr lang="tr-TR" sz="2400" i="1" dirty="0" smtClean="0">
                <a:latin typeface="Adobe Caslon Pro" pitchFamily="18" charset="-94"/>
              </a:rPr>
              <a:t> </a:t>
            </a:r>
            <a:r>
              <a:rPr lang="tr-TR" sz="2400" i="1" dirty="0" err="1" smtClean="0">
                <a:latin typeface="Adobe Caslon Pro" pitchFamily="18" charset="-94"/>
              </a:rPr>
              <a:t>jacobaea</a:t>
            </a:r>
            <a:endParaRPr lang="tr-TR" sz="2400" i="1" dirty="0" smtClean="0">
              <a:latin typeface="Adobe Caslon Pro" pitchFamily="18" charset="-94"/>
            </a:endParaRPr>
          </a:p>
          <a:p>
            <a:pPr>
              <a:defRPr/>
            </a:pPr>
            <a:endParaRPr lang="tr-TR" sz="2400" i="1" dirty="0" smtClean="0">
              <a:latin typeface="Adobe Caslon Pro" pitchFamily="18" charset="-94"/>
            </a:endParaRPr>
          </a:p>
          <a:p>
            <a:pPr>
              <a:defRPr/>
            </a:pPr>
            <a:endParaRPr lang="tr-TR" sz="800" i="1" dirty="0">
              <a:latin typeface="Adobe Caslon Pro" pitchFamily="18" charset="-94"/>
            </a:endParaRPr>
          </a:p>
          <a:p>
            <a:pPr marL="0" indent="0">
              <a:buFontTx/>
              <a:buNone/>
              <a:defRPr/>
            </a:pPr>
            <a:r>
              <a:rPr lang="tr-TR" sz="2400" i="1" dirty="0">
                <a:latin typeface="Adobe Caslon Pro" pitchFamily="18" charset="-94"/>
              </a:rPr>
              <a:t> </a:t>
            </a:r>
            <a:r>
              <a:rPr lang="tr-TR" sz="2400" i="1" dirty="0" smtClean="0">
                <a:latin typeface="Adobe Caslon Pro" pitchFamily="18" charset="-94"/>
              </a:rPr>
              <a:t>        </a:t>
            </a:r>
            <a:r>
              <a:rPr lang="tr-TR" sz="2400" i="1" dirty="0" err="1" smtClean="0">
                <a:latin typeface="Adobe Caslon Pro" pitchFamily="18" charset="-94"/>
              </a:rPr>
              <a:t>Anemone</a:t>
            </a:r>
            <a:r>
              <a:rPr lang="tr-TR" sz="2400" i="1" dirty="0" smtClean="0">
                <a:latin typeface="Adobe Caslon Pro" pitchFamily="18" charset="-94"/>
              </a:rPr>
              <a:t> </a:t>
            </a:r>
            <a:r>
              <a:rPr lang="tr-TR" sz="2400" i="1" dirty="0" err="1" smtClean="0">
                <a:latin typeface="Adobe Caslon Pro" pitchFamily="18" charset="-94"/>
              </a:rPr>
              <a:t>blanda</a:t>
            </a:r>
            <a:endParaRPr lang="tr-TR" sz="2400" i="1" dirty="0" smtClean="0">
              <a:latin typeface="Adobe Caslon Pro" pitchFamily="18" charset="-94"/>
            </a:endParaRPr>
          </a:p>
          <a:p>
            <a:pPr marL="0" indent="0">
              <a:buFontTx/>
              <a:buNone/>
              <a:defRPr/>
            </a:pPr>
            <a:endParaRPr lang="tr-TR" sz="2400" i="1" dirty="0">
              <a:latin typeface="Adobe Caslon Pro" pitchFamily="18" charset="-94"/>
            </a:endParaRPr>
          </a:p>
          <a:p>
            <a:pPr marL="0" indent="0">
              <a:buFontTx/>
              <a:buNone/>
              <a:defRPr/>
            </a:pPr>
            <a:r>
              <a:rPr lang="tr-TR" sz="2400" i="1" dirty="0" smtClean="0">
                <a:latin typeface="Adobe Caslon Pro" pitchFamily="18" charset="-94"/>
              </a:rPr>
              <a:t>         </a:t>
            </a:r>
            <a:r>
              <a:rPr lang="tr-TR" sz="2400" i="1" dirty="0" err="1" smtClean="0">
                <a:latin typeface="Adobe Caslon Pro" pitchFamily="18" charset="-94"/>
              </a:rPr>
              <a:t>Poa</a:t>
            </a:r>
            <a:r>
              <a:rPr lang="tr-TR" sz="2400" i="1" dirty="0" smtClean="0">
                <a:latin typeface="Adobe Caslon Pro" pitchFamily="18" charset="-94"/>
              </a:rPr>
              <a:t> </a:t>
            </a:r>
            <a:r>
              <a:rPr lang="tr-TR" sz="2400" i="1" dirty="0" err="1" smtClean="0">
                <a:latin typeface="Adobe Caslon Pro" pitchFamily="18" charset="-94"/>
              </a:rPr>
              <a:t>pratensis</a:t>
            </a:r>
            <a:endParaRPr lang="tr-TR" sz="2400" i="1" dirty="0" smtClean="0">
              <a:latin typeface="Adobe Caslon Pro" pitchFamily="18" charset="-94"/>
            </a:endParaRPr>
          </a:p>
          <a:p>
            <a:pPr marL="0" indent="0">
              <a:buFontTx/>
              <a:buNone/>
              <a:defRPr/>
            </a:pPr>
            <a:endParaRPr lang="tr-TR" sz="2400" i="1" dirty="0" smtClean="0">
              <a:latin typeface="Adobe Caslon Pro" pitchFamily="18" charset="-94"/>
            </a:endParaRPr>
          </a:p>
          <a:p>
            <a:pPr marL="0" indent="0">
              <a:buFontTx/>
              <a:buNone/>
              <a:defRPr/>
            </a:pPr>
            <a:endParaRPr lang="tr-TR" sz="1000" i="1" dirty="0">
              <a:latin typeface="Adobe Caslon Pro" pitchFamily="18" charset="-94"/>
            </a:endParaRPr>
          </a:p>
          <a:p>
            <a:pPr marL="0" indent="0">
              <a:buFontTx/>
              <a:buNone/>
              <a:defRPr/>
            </a:pPr>
            <a:r>
              <a:rPr lang="tr-TR" i="1" dirty="0" smtClean="0">
                <a:latin typeface="Adobe Caslon Pro" pitchFamily="18" charset="-94"/>
              </a:rPr>
              <a:t>      </a:t>
            </a:r>
            <a:r>
              <a:rPr lang="tr-TR" sz="2400" i="1" dirty="0" err="1" smtClean="0">
                <a:latin typeface="Adobe Caslon Pro" pitchFamily="18" charset="-94"/>
              </a:rPr>
              <a:t>Prunella</a:t>
            </a:r>
            <a:r>
              <a:rPr lang="tr-TR" sz="2400" i="1" dirty="0" smtClean="0">
                <a:latin typeface="Adobe Caslon Pro" pitchFamily="18" charset="-94"/>
              </a:rPr>
              <a:t> </a:t>
            </a:r>
            <a:r>
              <a:rPr lang="tr-TR" sz="2400" i="1" dirty="0" err="1" smtClean="0">
                <a:latin typeface="Adobe Caslon Pro" pitchFamily="18" charset="-94"/>
              </a:rPr>
              <a:t>vulgaris</a:t>
            </a:r>
            <a:r>
              <a:rPr lang="tr-TR" sz="2400" i="1" dirty="0" smtClean="0">
                <a:latin typeface="Adobe Caslon Pro" pitchFamily="18" charset="-94"/>
              </a:rPr>
              <a:t> </a:t>
            </a:r>
            <a:endParaRPr lang="tr-TR" sz="2400" i="1" dirty="0">
              <a:latin typeface="Adobe Caslon Pro" pitchFamily="18" charset="-94"/>
            </a:endParaRPr>
          </a:p>
        </p:txBody>
      </p:sp>
      <p:sp>
        <p:nvSpPr>
          <p:cNvPr id="102404"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51272056-58FE-4C50-AE76-BB2F1525CA84}" type="slidenum">
              <a:rPr lang="tr-TR" altLang="tr-TR" sz="1400"/>
              <a:pPr>
                <a:spcBef>
                  <a:spcPct val="0"/>
                </a:spcBef>
                <a:buFontTx/>
                <a:buNone/>
              </a:pPr>
              <a:t>33</a:t>
            </a:fld>
            <a:endParaRPr lang="tr-TR" altLang="tr-TR" sz="1400"/>
          </a:p>
        </p:txBody>
      </p:sp>
      <p:pic>
        <p:nvPicPr>
          <p:cNvPr id="102405" name="Picture 2"/>
          <p:cNvPicPr>
            <a:picLocks noChangeAspect="1" noChangeArrowheads="1"/>
          </p:cNvPicPr>
          <p:nvPr/>
        </p:nvPicPr>
        <p:blipFill>
          <a:blip r:embed="rId2">
            <a:extLst>
              <a:ext uri="{28A0092B-C50C-407E-A947-70E740481C1C}">
                <a14:useLocalDpi xmlns:a14="http://schemas.microsoft.com/office/drawing/2010/main" val="0"/>
              </a:ext>
            </a:extLst>
          </a:blip>
          <a:srcRect l="13417" t="22339" r="41769" b="8073"/>
          <a:stretch>
            <a:fillRect/>
          </a:stretch>
        </p:blipFill>
        <p:spPr bwMode="auto">
          <a:xfrm>
            <a:off x="395288" y="1557338"/>
            <a:ext cx="4922837"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1587500"/>
            <a:ext cx="68103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2662238"/>
            <a:ext cx="6858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888" y="3644900"/>
            <a:ext cx="6619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0" y="4652963"/>
            <a:ext cx="6477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262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288" y="260350"/>
            <a:ext cx="8229600" cy="504825"/>
          </a:xfrm>
        </p:spPr>
        <p:txBody>
          <a:bodyPr>
            <a:normAutofit fontScale="90000"/>
          </a:bodyPr>
          <a:lstStyle/>
          <a:p>
            <a:pPr>
              <a:defRPr/>
            </a:pPr>
            <a:r>
              <a:rPr lang="tr-TR" sz="2800" b="1" dirty="0"/>
              <a:t>İç içe geçmiş örnek parsel (</a:t>
            </a:r>
            <a:r>
              <a:rPr lang="tr-TR" sz="2800" b="1" dirty="0" err="1"/>
              <a:t>nested</a:t>
            </a:r>
            <a:r>
              <a:rPr lang="tr-TR" sz="2800" b="1" dirty="0"/>
              <a:t> </a:t>
            </a:r>
            <a:r>
              <a:rPr lang="tr-TR" sz="2800" b="1" dirty="0" err="1"/>
              <a:t>quadrat</a:t>
            </a:r>
            <a:r>
              <a:rPr lang="tr-TR" sz="2800" b="1" dirty="0" smtClean="0"/>
              <a:t>) yöntemi</a:t>
            </a:r>
            <a:endParaRPr lang="tr-TR" sz="2800" dirty="0"/>
          </a:p>
        </p:txBody>
      </p:sp>
      <p:sp>
        <p:nvSpPr>
          <p:cNvPr id="103427"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DA193A2B-7615-4D25-A460-15480888E83D}" type="slidenum">
              <a:rPr lang="tr-TR" altLang="tr-TR" sz="1400"/>
              <a:pPr>
                <a:spcBef>
                  <a:spcPct val="0"/>
                </a:spcBef>
                <a:buFontTx/>
                <a:buNone/>
              </a:pPr>
              <a:t>34</a:t>
            </a:fld>
            <a:endParaRPr lang="tr-TR" altLang="tr-TR" sz="1400"/>
          </a:p>
        </p:txBody>
      </p:sp>
      <p:pic>
        <p:nvPicPr>
          <p:cNvPr id="103428" name="Picture 2"/>
          <p:cNvPicPr>
            <a:picLocks noChangeAspect="1" noChangeArrowheads="1"/>
          </p:cNvPicPr>
          <p:nvPr/>
        </p:nvPicPr>
        <p:blipFill>
          <a:blip r:embed="rId3">
            <a:extLst>
              <a:ext uri="{28A0092B-C50C-407E-A947-70E740481C1C}">
                <a14:useLocalDpi xmlns:a14="http://schemas.microsoft.com/office/drawing/2010/main" val="0"/>
              </a:ext>
            </a:extLst>
          </a:blip>
          <a:srcRect l="10770" t="33388" r="60844" b="23152"/>
          <a:stretch>
            <a:fillRect/>
          </a:stretch>
        </p:blipFill>
        <p:spPr bwMode="auto">
          <a:xfrm>
            <a:off x="1116013" y="1125538"/>
            <a:ext cx="31369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3"/>
          <p:cNvPicPr>
            <a:picLocks noChangeAspect="1" noChangeArrowheads="1"/>
          </p:cNvPicPr>
          <p:nvPr/>
        </p:nvPicPr>
        <p:blipFill>
          <a:blip r:embed="rId4">
            <a:extLst>
              <a:ext uri="{28A0092B-C50C-407E-A947-70E740481C1C}">
                <a14:useLocalDpi xmlns:a14="http://schemas.microsoft.com/office/drawing/2010/main" val="0"/>
              </a:ext>
            </a:extLst>
          </a:blip>
          <a:srcRect l="10936" t="33357" r="60861" b="22789"/>
          <a:stretch>
            <a:fillRect/>
          </a:stretch>
        </p:blipFill>
        <p:spPr bwMode="auto">
          <a:xfrm>
            <a:off x="4371975" y="1125538"/>
            <a:ext cx="3089275"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0" name="Picture 4"/>
          <p:cNvPicPr>
            <a:picLocks noChangeAspect="1" noChangeArrowheads="1"/>
          </p:cNvPicPr>
          <p:nvPr/>
        </p:nvPicPr>
        <p:blipFill>
          <a:blip r:embed="rId5">
            <a:extLst>
              <a:ext uri="{28A0092B-C50C-407E-A947-70E740481C1C}">
                <a14:useLocalDpi xmlns:a14="http://schemas.microsoft.com/office/drawing/2010/main" val="0"/>
              </a:ext>
            </a:extLst>
          </a:blip>
          <a:srcRect l="10844" t="33754" r="60861" b="22849"/>
          <a:stretch>
            <a:fillRect/>
          </a:stretch>
        </p:blipFill>
        <p:spPr bwMode="auto">
          <a:xfrm>
            <a:off x="1098550" y="3846513"/>
            <a:ext cx="313055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5"/>
          <p:cNvPicPr>
            <a:picLocks noChangeAspect="1" noChangeArrowheads="1"/>
          </p:cNvPicPr>
          <p:nvPr/>
        </p:nvPicPr>
        <p:blipFill>
          <a:blip r:embed="rId6">
            <a:extLst>
              <a:ext uri="{28A0092B-C50C-407E-A947-70E740481C1C}">
                <a14:useLocalDpi xmlns:a14="http://schemas.microsoft.com/office/drawing/2010/main" val="0"/>
              </a:ext>
            </a:extLst>
          </a:blip>
          <a:srcRect l="10936" t="33748" r="60953" b="22858"/>
          <a:stretch>
            <a:fillRect/>
          </a:stretch>
        </p:blipFill>
        <p:spPr bwMode="auto">
          <a:xfrm>
            <a:off x="4357688" y="3846513"/>
            <a:ext cx="3109912"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a:spLocks noChangeArrowheads="1"/>
          </p:cNvSpPr>
          <p:nvPr/>
        </p:nvSpPr>
        <p:spPr bwMode="auto">
          <a:xfrm>
            <a:off x="1331913" y="755650"/>
            <a:ext cx="604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1800"/>
              <a:t>                 </a:t>
            </a:r>
            <a:r>
              <a:rPr lang="tr-TR" altLang="tr-TR" sz="1800" b="1">
                <a:solidFill>
                  <a:srgbClr val="FF0000"/>
                </a:solidFill>
              </a:rPr>
              <a:t>Q1				Q2</a:t>
            </a:r>
          </a:p>
        </p:txBody>
      </p:sp>
      <p:sp>
        <p:nvSpPr>
          <p:cNvPr id="10" name="Metin kutusu 9"/>
          <p:cNvSpPr txBox="1">
            <a:spLocks noChangeArrowheads="1"/>
          </p:cNvSpPr>
          <p:nvPr/>
        </p:nvSpPr>
        <p:spPr bwMode="auto">
          <a:xfrm>
            <a:off x="1096963" y="6488113"/>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1800"/>
              <a:t>                     </a:t>
            </a:r>
            <a:r>
              <a:rPr lang="tr-TR" altLang="tr-TR" sz="1800" b="1">
                <a:solidFill>
                  <a:srgbClr val="FF0000"/>
                </a:solidFill>
              </a:rPr>
              <a:t>Q3				Q4</a:t>
            </a:r>
          </a:p>
        </p:txBody>
      </p:sp>
    </p:spTree>
    <p:extLst>
      <p:ext uri="{BB962C8B-B14F-4D97-AF65-F5344CB8AC3E}">
        <p14:creationId xmlns:p14="http://schemas.microsoft.com/office/powerpoint/2010/main" val="320312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Başlık 1"/>
          <p:cNvSpPr>
            <a:spLocks noGrp="1"/>
          </p:cNvSpPr>
          <p:nvPr>
            <p:ph type="title"/>
          </p:nvPr>
        </p:nvSpPr>
        <p:spPr>
          <a:xfrm>
            <a:off x="457200" y="274638"/>
            <a:ext cx="8229600" cy="561975"/>
          </a:xfrm>
        </p:spPr>
        <p:txBody>
          <a:bodyPr/>
          <a:lstStyle/>
          <a:p>
            <a:r>
              <a:rPr lang="tr-TR" altLang="tr-TR" sz="2800" b="1" smtClean="0">
                <a:solidFill>
                  <a:srgbClr val="000000"/>
                </a:solidFill>
              </a:rPr>
              <a:t>İç içe geçmiş örnek parsel (nested quadrat) yöntemi</a:t>
            </a:r>
            <a:endParaRPr lang="tr-TR" altLang="tr-TR" smtClean="0"/>
          </a:p>
        </p:txBody>
      </p:sp>
      <p:graphicFrame>
        <p:nvGraphicFramePr>
          <p:cNvPr id="5" name="İçerik Yer Tutucusu 4"/>
          <p:cNvGraphicFramePr>
            <a:graphicFrameLocks noGrp="1"/>
          </p:cNvGraphicFramePr>
          <p:nvPr>
            <p:ph idx="1"/>
          </p:nvPr>
        </p:nvGraphicFramePr>
        <p:xfrm>
          <a:off x="4321175" y="1125538"/>
          <a:ext cx="4714875" cy="4911726"/>
        </p:xfrm>
        <a:graphic>
          <a:graphicData uri="http://schemas.openxmlformats.org/drawingml/2006/table">
            <a:tbl>
              <a:tblPr firstRow="1" bandRow="1">
                <a:tableStyleId>{93296810-A885-4BE3-A3E7-6D5BEEA58F35}</a:tableStyleId>
              </a:tblPr>
              <a:tblGrid>
                <a:gridCol w="1416915"/>
                <a:gridCol w="749537"/>
                <a:gridCol w="824490"/>
                <a:gridCol w="824490"/>
                <a:gridCol w="899443"/>
              </a:tblGrid>
              <a:tr h="327894">
                <a:tc>
                  <a:txBody>
                    <a:bodyPr/>
                    <a:lstStyle/>
                    <a:p>
                      <a:r>
                        <a:rPr lang="tr-TR" sz="1600" dirty="0" smtClean="0"/>
                        <a:t>Türler</a:t>
                      </a:r>
                      <a:endParaRPr lang="tr-TR" sz="1600" dirty="0"/>
                    </a:p>
                  </a:txBody>
                  <a:tcPr marL="91423" marR="91423" marT="40425" marB="40425"/>
                </a:tc>
                <a:tc>
                  <a:txBody>
                    <a:bodyPr/>
                    <a:lstStyle/>
                    <a:p>
                      <a:pPr algn="ctr"/>
                      <a:r>
                        <a:rPr lang="tr-TR" sz="1600" dirty="0" smtClean="0">
                          <a:solidFill>
                            <a:srgbClr val="FF0000"/>
                          </a:solidFill>
                        </a:rPr>
                        <a:t>Q1</a:t>
                      </a:r>
                      <a:endParaRPr lang="tr-TR" sz="1600" dirty="0">
                        <a:solidFill>
                          <a:srgbClr val="FF0000"/>
                        </a:solidFill>
                      </a:endParaRPr>
                    </a:p>
                  </a:txBody>
                  <a:tcPr marL="91423" marR="91423" marT="40425" marB="40425"/>
                </a:tc>
                <a:tc>
                  <a:txBody>
                    <a:bodyPr/>
                    <a:lstStyle/>
                    <a:p>
                      <a:pPr algn="ctr"/>
                      <a:r>
                        <a:rPr lang="tr-TR" sz="1600" dirty="0" smtClean="0">
                          <a:solidFill>
                            <a:srgbClr val="FF0000"/>
                          </a:solidFill>
                        </a:rPr>
                        <a:t>Q2</a:t>
                      </a:r>
                      <a:endParaRPr lang="tr-TR" sz="1600" dirty="0">
                        <a:solidFill>
                          <a:srgbClr val="FF0000"/>
                        </a:solidFill>
                      </a:endParaRPr>
                    </a:p>
                  </a:txBody>
                  <a:tcPr marL="91423" marR="91423" marT="40425" marB="40425"/>
                </a:tc>
                <a:tc>
                  <a:txBody>
                    <a:bodyPr/>
                    <a:lstStyle/>
                    <a:p>
                      <a:pPr algn="ctr"/>
                      <a:r>
                        <a:rPr lang="tr-TR" sz="1600" dirty="0" smtClean="0">
                          <a:solidFill>
                            <a:srgbClr val="FF0000"/>
                          </a:solidFill>
                        </a:rPr>
                        <a:t>Q3</a:t>
                      </a:r>
                      <a:endParaRPr lang="tr-TR" sz="1600" dirty="0">
                        <a:solidFill>
                          <a:srgbClr val="FF0000"/>
                        </a:solidFill>
                      </a:endParaRPr>
                    </a:p>
                  </a:txBody>
                  <a:tcPr marL="91423" marR="91423" marT="40425" marB="40425"/>
                </a:tc>
                <a:tc>
                  <a:txBody>
                    <a:bodyPr/>
                    <a:lstStyle/>
                    <a:p>
                      <a:pPr algn="ctr"/>
                      <a:r>
                        <a:rPr lang="tr-TR" sz="1600" dirty="0" smtClean="0">
                          <a:solidFill>
                            <a:srgbClr val="FF0000"/>
                          </a:solidFill>
                        </a:rPr>
                        <a:t>Q4</a:t>
                      </a:r>
                      <a:endParaRPr lang="tr-TR" sz="1600" dirty="0">
                        <a:solidFill>
                          <a:srgbClr val="FF0000"/>
                        </a:solidFill>
                      </a:endParaRPr>
                    </a:p>
                  </a:txBody>
                  <a:tcPr marL="91423" marR="91423" marT="40425" marB="40425"/>
                </a:tc>
              </a:tr>
              <a:tr h="997652">
                <a:tc>
                  <a:txBody>
                    <a:bodyPr/>
                    <a:lstStyle/>
                    <a:p>
                      <a:r>
                        <a:rPr lang="tr-TR" sz="1200" b="1" i="1" dirty="0" err="1" smtClean="0">
                          <a:latin typeface="Adobe Caslon Pro" pitchFamily="18" charset="-94"/>
                        </a:rPr>
                        <a:t>Poa</a:t>
                      </a:r>
                      <a:r>
                        <a:rPr lang="tr-TR" sz="1200" b="1" i="1" dirty="0" smtClean="0">
                          <a:latin typeface="Adobe Caslon Pro" pitchFamily="18" charset="-94"/>
                        </a:rPr>
                        <a:t> </a:t>
                      </a:r>
                      <a:r>
                        <a:rPr lang="tr-TR" sz="1200" b="1" i="1" dirty="0" err="1" smtClean="0">
                          <a:latin typeface="Adobe Caslon Pro" pitchFamily="18" charset="-94"/>
                        </a:rPr>
                        <a:t>pratensis</a:t>
                      </a:r>
                      <a:endParaRPr lang="tr-TR" sz="1200" b="1" dirty="0" smtClean="0"/>
                    </a:p>
                    <a:p>
                      <a:endParaRPr lang="tr-TR" sz="1600" dirty="0" smtClean="0"/>
                    </a:p>
                    <a:p>
                      <a:endParaRPr lang="tr-TR" sz="1600" dirty="0" smtClean="0"/>
                    </a:p>
                    <a:p>
                      <a:endParaRPr lang="tr-TR" sz="1600" dirty="0"/>
                    </a:p>
                  </a:txBody>
                  <a:tcPr marL="91423" marR="91423" marT="40425" marB="40425"/>
                </a:tc>
                <a:tc>
                  <a:txBody>
                    <a:bodyPr/>
                    <a:lstStyle/>
                    <a:p>
                      <a:pPr algn="ctr"/>
                      <a:endParaRPr lang="tr-TR" sz="1600" dirty="0" smtClean="0"/>
                    </a:p>
                    <a:p>
                      <a:pPr algn="ctr"/>
                      <a:r>
                        <a:rPr lang="tr-TR" sz="1600" dirty="0" smtClean="0"/>
                        <a:t>%60</a:t>
                      </a:r>
                    </a:p>
                    <a:p>
                      <a:pPr algn="ctr"/>
                      <a:endParaRPr lang="tr-TR" sz="1600" dirty="0"/>
                    </a:p>
                  </a:txBody>
                  <a:tcPr marL="91423" marR="91423" marT="40425" marB="40425" anchor="ctr"/>
                </a:tc>
                <a:tc>
                  <a:txBody>
                    <a:bodyPr/>
                    <a:lstStyle/>
                    <a:p>
                      <a:pPr algn="ctr"/>
                      <a:r>
                        <a:rPr lang="tr-TR" sz="1600" dirty="0" smtClean="0"/>
                        <a:t>%100</a:t>
                      </a:r>
                      <a:endParaRPr lang="tr-TR" sz="1600" dirty="0"/>
                    </a:p>
                  </a:txBody>
                  <a:tcPr marL="91423" marR="91423" marT="40425" marB="40425" anchor="ctr"/>
                </a:tc>
                <a:tc>
                  <a:txBody>
                    <a:bodyPr/>
                    <a:lstStyle/>
                    <a:p>
                      <a:pPr algn="ctr"/>
                      <a:r>
                        <a:rPr lang="tr-TR" sz="1600" dirty="0" smtClean="0"/>
                        <a:t>%100</a:t>
                      </a:r>
                      <a:endParaRPr lang="tr-TR" sz="1600" dirty="0"/>
                    </a:p>
                  </a:txBody>
                  <a:tcPr marL="91423" marR="91423" marT="40425" marB="40425" anchor="ctr"/>
                </a:tc>
                <a:tc>
                  <a:txBody>
                    <a:bodyPr/>
                    <a:lstStyle/>
                    <a:p>
                      <a:pPr algn="ctr"/>
                      <a:r>
                        <a:rPr lang="tr-TR" sz="1600" dirty="0" smtClean="0"/>
                        <a:t>%100</a:t>
                      </a:r>
                      <a:endParaRPr lang="tr-TR" sz="1600" dirty="0"/>
                    </a:p>
                  </a:txBody>
                  <a:tcPr marL="91423" marR="91423" marT="40425" marB="40425" anchor="ctr"/>
                </a:tc>
              </a:tr>
              <a:tr h="1213370">
                <a:tc>
                  <a:txBody>
                    <a:bodyPr/>
                    <a:lstStyle/>
                    <a:p>
                      <a:r>
                        <a:rPr lang="tr-TR" sz="1200" b="1" i="1" dirty="0" err="1" smtClean="0">
                          <a:latin typeface="Adobe Caslon Pro" pitchFamily="18" charset="-94"/>
                        </a:rPr>
                        <a:t>Senecio</a:t>
                      </a:r>
                      <a:r>
                        <a:rPr lang="tr-TR" sz="1200" b="1" i="1" dirty="0" smtClean="0">
                          <a:latin typeface="Adobe Caslon Pro" pitchFamily="18" charset="-94"/>
                        </a:rPr>
                        <a:t> </a:t>
                      </a:r>
                      <a:r>
                        <a:rPr lang="tr-TR" sz="1200" b="1" i="1" dirty="0" err="1" smtClean="0">
                          <a:latin typeface="Adobe Caslon Pro" pitchFamily="18" charset="-94"/>
                        </a:rPr>
                        <a:t>jacobaea</a:t>
                      </a:r>
                      <a:endParaRPr lang="tr-TR" sz="1200" b="1" i="1" dirty="0" smtClean="0">
                        <a:latin typeface="Adobe Caslon Pro" pitchFamily="18" charset="-94"/>
                      </a:endParaRPr>
                    </a:p>
                    <a:p>
                      <a:endParaRPr lang="tr-TR" sz="1200" b="1" i="1" dirty="0" smtClean="0">
                        <a:latin typeface="Adobe Caslon Pro" pitchFamily="18" charset="-94"/>
                      </a:endParaRPr>
                    </a:p>
                    <a:p>
                      <a:endParaRPr lang="tr-TR" sz="1200" b="1" dirty="0" smtClean="0"/>
                    </a:p>
                    <a:p>
                      <a:endParaRPr lang="tr-TR" sz="1200" b="1" dirty="0" smtClean="0"/>
                    </a:p>
                    <a:p>
                      <a:endParaRPr lang="tr-TR" sz="1200" b="1" dirty="0"/>
                    </a:p>
                  </a:txBody>
                  <a:tcPr marL="91423" marR="91423" marT="40425" marB="40425"/>
                </a:tc>
                <a:tc>
                  <a:txBody>
                    <a:bodyPr/>
                    <a:lstStyle/>
                    <a:p>
                      <a:pPr algn="ctr"/>
                      <a:r>
                        <a:rPr lang="tr-TR" sz="1600" dirty="0" smtClean="0"/>
                        <a:t>%0</a:t>
                      </a:r>
                      <a:endParaRPr lang="tr-TR" sz="1600" dirty="0"/>
                    </a:p>
                  </a:txBody>
                  <a:tcPr marL="91423" marR="91423" marT="40425" marB="40425" anchor="ctr"/>
                </a:tc>
                <a:tc>
                  <a:txBody>
                    <a:bodyPr/>
                    <a:lstStyle/>
                    <a:p>
                      <a:pPr algn="ctr"/>
                      <a:r>
                        <a:rPr lang="tr-TR" sz="1600" dirty="0" smtClean="0"/>
                        <a:t>%20</a:t>
                      </a:r>
                      <a:endParaRPr lang="tr-TR" sz="1600" dirty="0"/>
                    </a:p>
                  </a:txBody>
                  <a:tcPr marL="91423" marR="91423" marT="40425" marB="40425" anchor="ctr"/>
                </a:tc>
                <a:tc>
                  <a:txBody>
                    <a:bodyPr/>
                    <a:lstStyle/>
                    <a:p>
                      <a:pPr algn="ctr"/>
                      <a:r>
                        <a:rPr lang="tr-TR" sz="1600" smtClean="0"/>
                        <a:t>%80</a:t>
                      </a:r>
                      <a:endParaRPr lang="tr-TR" sz="1600" dirty="0"/>
                    </a:p>
                  </a:txBody>
                  <a:tcPr marL="91423" marR="91423" marT="40425" marB="40425" anchor="ctr"/>
                </a:tc>
                <a:tc>
                  <a:txBody>
                    <a:bodyPr/>
                    <a:lstStyle/>
                    <a:p>
                      <a:pPr algn="ctr"/>
                      <a:r>
                        <a:rPr lang="tr-TR" sz="1600" dirty="0" smtClean="0"/>
                        <a:t>%80</a:t>
                      </a:r>
                      <a:endParaRPr lang="tr-TR" sz="1600" dirty="0"/>
                    </a:p>
                  </a:txBody>
                  <a:tcPr marL="91423" marR="91423" marT="40425" marB="40425" anchor="ctr"/>
                </a:tc>
              </a:tr>
              <a:tr h="1186405">
                <a:tc>
                  <a:txBody>
                    <a:bodyPr/>
                    <a:lstStyle/>
                    <a:p>
                      <a:r>
                        <a:rPr lang="tr-TR" sz="1200" b="1" i="1" dirty="0" err="1" smtClean="0">
                          <a:latin typeface="Adobe Caslon Pro" pitchFamily="18" charset="-94"/>
                        </a:rPr>
                        <a:t>Anemone</a:t>
                      </a:r>
                      <a:r>
                        <a:rPr lang="tr-TR" sz="1200" b="1" i="1" dirty="0" smtClean="0">
                          <a:latin typeface="Adobe Caslon Pro" pitchFamily="18" charset="-94"/>
                        </a:rPr>
                        <a:t> </a:t>
                      </a:r>
                      <a:r>
                        <a:rPr lang="tr-TR" sz="1200" b="1" i="1" dirty="0" err="1" smtClean="0">
                          <a:latin typeface="Adobe Caslon Pro" pitchFamily="18" charset="-94"/>
                        </a:rPr>
                        <a:t>blanda</a:t>
                      </a:r>
                      <a:endParaRPr lang="tr-TR" sz="1200" b="1" dirty="0" smtClean="0"/>
                    </a:p>
                    <a:p>
                      <a:endParaRPr lang="tr-TR" sz="1600" dirty="0" smtClean="0"/>
                    </a:p>
                    <a:p>
                      <a:endParaRPr lang="tr-TR" sz="1600" dirty="0" smtClean="0"/>
                    </a:p>
                    <a:p>
                      <a:endParaRPr lang="tr-TR" sz="1600" dirty="0"/>
                    </a:p>
                  </a:txBody>
                  <a:tcPr marL="91423" marR="91423" marT="40425" marB="40425"/>
                </a:tc>
                <a:tc>
                  <a:txBody>
                    <a:bodyPr/>
                    <a:lstStyle/>
                    <a:p>
                      <a:pPr algn="ctr"/>
                      <a:r>
                        <a:rPr lang="tr-TR" sz="1600" dirty="0" smtClean="0"/>
                        <a:t>%0</a:t>
                      </a:r>
                      <a:endParaRPr lang="tr-TR" sz="1600" dirty="0"/>
                    </a:p>
                  </a:txBody>
                  <a:tcPr marL="91423" marR="91423" marT="40425" marB="40425" anchor="ctr"/>
                </a:tc>
                <a:tc>
                  <a:txBody>
                    <a:bodyPr/>
                    <a:lstStyle/>
                    <a:p>
                      <a:pPr algn="ctr"/>
                      <a:r>
                        <a:rPr lang="tr-TR" sz="1600" dirty="0" smtClean="0"/>
                        <a:t>%0</a:t>
                      </a:r>
                      <a:endParaRPr lang="tr-TR" sz="1600" dirty="0"/>
                    </a:p>
                  </a:txBody>
                  <a:tcPr marL="91423" marR="91423" marT="40425" marB="40425" anchor="ctr"/>
                </a:tc>
                <a:tc>
                  <a:txBody>
                    <a:bodyPr/>
                    <a:lstStyle/>
                    <a:p>
                      <a:pPr algn="ctr"/>
                      <a:r>
                        <a:rPr lang="tr-TR" sz="1600" dirty="0" smtClean="0"/>
                        <a:t>%20</a:t>
                      </a:r>
                      <a:endParaRPr lang="tr-TR" sz="1600" dirty="0"/>
                    </a:p>
                  </a:txBody>
                  <a:tcPr marL="91423" marR="91423" marT="40425" marB="40425" anchor="ctr"/>
                </a:tc>
                <a:tc>
                  <a:txBody>
                    <a:bodyPr/>
                    <a:lstStyle/>
                    <a:p>
                      <a:pPr algn="ctr"/>
                      <a:r>
                        <a:rPr lang="tr-TR" sz="1600" dirty="0" smtClean="0"/>
                        <a:t>%40</a:t>
                      </a:r>
                      <a:endParaRPr lang="tr-TR" sz="1600" dirty="0"/>
                    </a:p>
                  </a:txBody>
                  <a:tcPr marL="91423" marR="91423" marT="40425" marB="40425" anchor="ctr"/>
                </a:tc>
              </a:tr>
              <a:tr h="1186405">
                <a:tc>
                  <a:txBody>
                    <a:bodyPr/>
                    <a:lstStyle/>
                    <a:p>
                      <a:r>
                        <a:rPr lang="tr-TR" sz="1200" b="1" i="1" dirty="0" err="1" smtClean="0">
                          <a:latin typeface="Adobe Caslon Pro" pitchFamily="18" charset="-94"/>
                        </a:rPr>
                        <a:t>Prunella</a:t>
                      </a:r>
                      <a:r>
                        <a:rPr lang="tr-TR" sz="1200" b="1" i="1" dirty="0" smtClean="0">
                          <a:latin typeface="Adobe Caslon Pro" pitchFamily="18" charset="-94"/>
                        </a:rPr>
                        <a:t> </a:t>
                      </a:r>
                      <a:r>
                        <a:rPr lang="tr-TR" sz="1200" b="1" i="1" dirty="0" err="1" smtClean="0">
                          <a:latin typeface="Adobe Caslon Pro" pitchFamily="18" charset="-94"/>
                        </a:rPr>
                        <a:t>vulgaris</a:t>
                      </a:r>
                      <a:r>
                        <a:rPr lang="tr-TR" sz="1200" b="1" i="1" dirty="0" smtClean="0">
                          <a:latin typeface="Adobe Caslon Pro" pitchFamily="18" charset="-94"/>
                        </a:rPr>
                        <a:t> </a:t>
                      </a:r>
                      <a:endParaRPr lang="tr-TR" sz="1200" b="1" dirty="0" smtClean="0"/>
                    </a:p>
                    <a:p>
                      <a:endParaRPr lang="tr-TR" sz="1600" dirty="0" smtClean="0"/>
                    </a:p>
                    <a:p>
                      <a:endParaRPr lang="tr-TR" sz="1600" dirty="0" smtClean="0"/>
                    </a:p>
                    <a:p>
                      <a:endParaRPr lang="tr-TR" sz="1600" dirty="0"/>
                    </a:p>
                  </a:txBody>
                  <a:tcPr marL="91423" marR="91423" marT="40425" marB="40425"/>
                </a:tc>
                <a:tc>
                  <a:txBody>
                    <a:bodyPr/>
                    <a:lstStyle/>
                    <a:p>
                      <a:pPr algn="ctr"/>
                      <a:r>
                        <a:rPr lang="tr-TR" sz="1600" dirty="0" smtClean="0"/>
                        <a:t>%0</a:t>
                      </a:r>
                      <a:endParaRPr lang="tr-TR" sz="1600" dirty="0"/>
                    </a:p>
                  </a:txBody>
                  <a:tcPr marL="91423" marR="91423" marT="40425" marB="40425" anchor="ctr"/>
                </a:tc>
                <a:tc>
                  <a:txBody>
                    <a:bodyPr/>
                    <a:lstStyle/>
                    <a:p>
                      <a:pPr algn="ctr"/>
                      <a:r>
                        <a:rPr lang="tr-TR" sz="1600" dirty="0" smtClean="0"/>
                        <a:t>%0</a:t>
                      </a:r>
                      <a:endParaRPr lang="tr-TR" sz="1600" dirty="0"/>
                    </a:p>
                  </a:txBody>
                  <a:tcPr marL="91423" marR="91423" marT="40425" marB="40425" anchor="ctr"/>
                </a:tc>
                <a:tc>
                  <a:txBody>
                    <a:bodyPr/>
                    <a:lstStyle/>
                    <a:p>
                      <a:pPr algn="ctr"/>
                      <a:r>
                        <a:rPr lang="tr-TR" sz="1600" dirty="0" smtClean="0"/>
                        <a:t>%40</a:t>
                      </a:r>
                      <a:endParaRPr lang="tr-TR" sz="1600" dirty="0"/>
                    </a:p>
                  </a:txBody>
                  <a:tcPr marL="91423" marR="91423" marT="40425" marB="40425" anchor="ctr"/>
                </a:tc>
                <a:tc>
                  <a:txBody>
                    <a:bodyPr/>
                    <a:lstStyle/>
                    <a:p>
                      <a:pPr algn="ctr"/>
                      <a:r>
                        <a:rPr lang="tr-TR" sz="1600" dirty="0" smtClean="0"/>
                        <a:t>%60</a:t>
                      </a:r>
                      <a:endParaRPr lang="tr-TR" sz="1600" dirty="0"/>
                    </a:p>
                  </a:txBody>
                  <a:tcPr marL="91423" marR="91423" marT="40425" marB="40425" anchor="ctr"/>
                </a:tc>
              </a:tr>
            </a:tbl>
          </a:graphicData>
        </a:graphic>
      </p:graphicFrame>
      <p:sp>
        <p:nvSpPr>
          <p:cNvPr id="104489"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F03616D1-1329-4729-964D-B80B593D81AA}" type="slidenum">
              <a:rPr lang="tr-TR" altLang="tr-TR" sz="1400"/>
              <a:pPr>
                <a:spcBef>
                  <a:spcPct val="0"/>
                </a:spcBef>
                <a:buFontTx/>
                <a:buNone/>
              </a:pPr>
              <a:t>35</a:t>
            </a:fld>
            <a:endParaRPr lang="tr-TR" altLang="tr-TR" sz="1400"/>
          </a:p>
        </p:txBody>
      </p:sp>
      <p:pic>
        <p:nvPicPr>
          <p:cNvPr id="104490" name="Picture 2"/>
          <p:cNvPicPr>
            <a:picLocks noChangeAspect="1" noChangeArrowheads="1"/>
          </p:cNvPicPr>
          <p:nvPr/>
        </p:nvPicPr>
        <p:blipFill>
          <a:blip r:embed="rId2">
            <a:extLst>
              <a:ext uri="{28A0092B-C50C-407E-A947-70E740481C1C}">
                <a14:useLocalDpi xmlns:a14="http://schemas.microsoft.com/office/drawing/2010/main" val="0"/>
              </a:ext>
            </a:extLst>
          </a:blip>
          <a:srcRect l="10861" t="33357" r="61028" b="23051"/>
          <a:stretch>
            <a:fillRect/>
          </a:stretch>
        </p:blipFill>
        <p:spPr bwMode="auto">
          <a:xfrm>
            <a:off x="107950" y="1125538"/>
            <a:ext cx="4213225" cy="36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2959100"/>
            <a:ext cx="566738"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1773238"/>
            <a:ext cx="661988"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4076700"/>
            <a:ext cx="60166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9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975" y="5229225"/>
            <a:ext cx="5905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57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437"/>
          </a:xfrm>
        </p:spPr>
        <p:txBody>
          <a:bodyPr>
            <a:normAutofit fontScale="90000"/>
          </a:bodyPr>
          <a:lstStyle/>
          <a:p>
            <a:pPr>
              <a:defRPr/>
            </a:pPr>
            <a:r>
              <a:rPr lang="tr-TR" sz="2800" b="1" dirty="0">
                <a:solidFill>
                  <a:srgbClr val="FF0000"/>
                </a:solidFill>
              </a:rPr>
              <a:t>Doğru Örnek Parsel (</a:t>
            </a:r>
            <a:r>
              <a:rPr lang="tr-TR" sz="2800" b="1" dirty="0" err="1">
                <a:solidFill>
                  <a:srgbClr val="FF0000"/>
                </a:solidFill>
              </a:rPr>
              <a:t>Quadrat</a:t>
            </a:r>
            <a:r>
              <a:rPr lang="tr-TR" sz="2800" b="1" dirty="0">
                <a:solidFill>
                  <a:srgbClr val="FF0000"/>
                </a:solidFill>
              </a:rPr>
              <a:t>) Büyüklüğünü Seçmek</a:t>
            </a:r>
            <a:endParaRPr lang="tr-TR" sz="2800" dirty="0"/>
          </a:p>
        </p:txBody>
      </p:sp>
      <p:sp>
        <p:nvSpPr>
          <p:cNvPr id="105475" name="İçerik Yer Tutucusu 2"/>
          <p:cNvSpPr>
            <a:spLocks noGrp="1"/>
          </p:cNvSpPr>
          <p:nvPr>
            <p:ph idx="1"/>
          </p:nvPr>
        </p:nvSpPr>
        <p:spPr>
          <a:xfrm>
            <a:off x="250825" y="1600200"/>
            <a:ext cx="8642350" cy="4525963"/>
          </a:xfrm>
        </p:spPr>
        <p:txBody>
          <a:bodyPr/>
          <a:lstStyle/>
          <a:p>
            <a:pPr marL="0" indent="0" algn="just">
              <a:buFontTx/>
              <a:buNone/>
            </a:pPr>
            <a:r>
              <a:rPr lang="tr-TR" altLang="tr-TR" sz="2800" smtClean="0"/>
              <a:t>Her tür için uygun örnek parsel (quadrat) büyüklüğünü seç,</a:t>
            </a:r>
          </a:p>
          <a:p>
            <a:pPr marL="0" indent="0" algn="just">
              <a:buFontTx/>
              <a:buNone/>
            </a:pPr>
            <a:endParaRPr lang="tr-TR" altLang="tr-TR" sz="800" smtClean="0"/>
          </a:p>
          <a:p>
            <a:pPr marL="0" indent="0" algn="just">
              <a:buFontTx/>
              <a:buNone/>
            </a:pPr>
            <a:r>
              <a:rPr lang="tr-TR" altLang="tr-TR" sz="2800" smtClean="0"/>
              <a:t>Her türün frekansını ayrı ayrı hesapla,</a:t>
            </a:r>
          </a:p>
          <a:p>
            <a:pPr marL="0" indent="0" algn="just">
              <a:buFontTx/>
              <a:buNone/>
            </a:pPr>
            <a:endParaRPr lang="tr-TR" altLang="tr-TR" sz="800" smtClean="0"/>
          </a:p>
          <a:p>
            <a:pPr marL="0" indent="0" algn="just">
              <a:buFontTx/>
              <a:buNone/>
            </a:pPr>
            <a:r>
              <a:rPr lang="tr-TR" altLang="tr-TR" sz="2800" smtClean="0"/>
              <a:t>Tutarlı örnek parsel (quadrat) genişliğine ulaşana kadar devam et,</a:t>
            </a:r>
          </a:p>
          <a:p>
            <a:pPr marL="0" indent="0" algn="just">
              <a:buFontTx/>
              <a:buNone/>
            </a:pPr>
            <a:endParaRPr lang="tr-TR" altLang="tr-TR" sz="800" smtClean="0"/>
          </a:p>
          <a:p>
            <a:pPr marL="0" indent="0" algn="just">
              <a:buFontTx/>
              <a:buNone/>
            </a:pPr>
            <a:r>
              <a:rPr lang="tr-TR" altLang="tr-TR" sz="2800" smtClean="0"/>
              <a:t>Uygun örnek parsel (quadrat) genişliğine ulaştıran örnek parsel genişliklerini karşılaştır.</a:t>
            </a:r>
          </a:p>
          <a:p>
            <a:pPr marL="0" indent="0" algn="just">
              <a:buFontTx/>
              <a:buNone/>
            </a:pPr>
            <a:endParaRPr lang="tr-TR" altLang="tr-TR" sz="2800" smtClean="0"/>
          </a:p>
          <a:p>
            <a:pPr marL="0" indent="0" algn="just">
              <a:buFontTx/>
              <a:buNone/>
            </a:pPr>
            <a:endParaRPr lang="tr-TR" altLang="tr-TR" sz="2800" smtClean="0"/>
          </a:p>
          <a:p>
            <a:pPr marL="0" indent="0" algn="just">
              <a:buFontTx/>
              <a:buNone/>
            </a:pPr>
            <a:endParaRPr lang="tr-TR" altLang="tr-TR" sz="2800" smtClean="0"/>
          </a:p>
          <a:p>
            <a:pPr marL="0" indent="0" algn="just">
              <a:buFontTx/>
              <a:buNone/>
            </a:pPr>
            <a:endParaRPr lang="tr-TR" altLang="tr-TR" sz="2800" smtClean="0"/>
          </a:p>
        </p:txBody>
      </p:sp>
      <p:sp>
        <p:nvSpPr>
          <p:cNvPr id="105476"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E5828A5F-60E0-45EE-852E-1F1EFFA43DA3}" type="slidenum">
              <a:rPr lang="tr-TR" altLang="tr-TR" sz="1400"/>
              <a:pPr>
                <a:spcBef>
                  <a:spcPct val="0"/>
                </a:spcBef>
                <a:buFontTx/>
                <a:buNone/>
              </a:pPr>
              <a:t>36</a:t>
            </a:fld>
            <a:endParaRPr lang="tr-TR" altLang="tr-TR" sz="1400"/>
          </a:p>
        </p:txBody>
      </p:sp>
    </p:spTree>
    <p:extLst>
      <p:ext uri="{BB962C8B-B14F-4D97-AF65-F5344CB8AC3E}">
        <p14:creationId xmlns:p14="http://schemas.microsoft.com/office/powerpoint/2010/main" val="1419984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Başlık 1"/>
          <p:cNvSpPr>
            <a:spLocks noGrp="1"/>
          </p:cNvSpPr>
          <p:nvPr>
            <p:ph type="title"/>
          </p:nvPr>
        </p:nvSpPr>
        <p:spPr/>
        <p:txBody>
          <a:bodyPr/>
          <a:lstStyle/>
          <a:p>
            <a:r>
              <a:rPr lang="tr-TR" altLang="tr-TR" sz="2400" b="1" smtClean="0">
                <a:solidFill>
                  <a:srgbClr val="000000"/>
                </a:solidFill>
              </a:rPr>
              <a:t>İç içe geçmiş örnek parsel (nested quadrat) yöntemi</a:t>
            </a:r>
            <a:endParaRPr lang="tr-TR" altLang="tr-TR" sz="2400" smtClean="0"/>
          </a:p>
        </p:txBody>
      </p:sp>
      <p:sp>
        <p:nvSpPr>
          <p:cNvPr id="106499"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0467547E-C417-4670-823B-D624BA31A322}" type="slidenum">
              <a:rPr lang="tr-TR" altLang="tr-TR" sz="1400"/>
              <a:pPr>
                <a:spcBef>
                  <a:spcPct val="0"/>
                </a:spcBef>
                <a:buFontTx/>
                <a:buNone/>
              </a:pPr>
              <a:t>37</a:t>
            </a:fld>
            <a:endParaRPr lang="tr-TR" altLang="tr-TR" sz="14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12138" t="39688" r="62910" b="23235"/>
          <a:stretch>
            <a:fillRect/>
          </a:stretch>
        </p:blipFill>
        <p:spPr bwMode="auto">
          <a:xfrm>
            <a:off x="2411413" y="1844675"/>
            <a:ext cx="344805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l="12138" t="40033" r="63036" b="23019"/>
          <a:stretch>
            <a:fillRect/>
          </a:stretch>
        </p:blipFill>
        <p:spPr bwMode="auto">
          <a:xfrm>
            <a:off x="2414588" y="1916113"/>
            <a:ext cx="3443287"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263" y="1916113"/>
            <a:ext cx="3505200"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588" y="1952625"/>
            <a:ext cx="3411537"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196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circle(in)">
                                      <p:cBhvr>
                                        <p:cTn id="13" dur="2000"/>
                                        <p:tgtEl>
                                          <p:spTgt spid="1229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2293"/>
                                        </p:tgtEl>
                                        <p:attrNameLst>
                                          <p:attrName>style.visibility</p:attrName>
                                        </p:attrNameLst>
                                      </p:cBhvr>
                                      <p:to>
                                        <p:strVal val="visible"/>
                                      </p:to>
                                    </p:set>
                                    <p:animEffect transition="in" filter="circle(in)">
                                      <p:cBhvr>
                                        <p:cTn id="18" dur="2000"/>
                                        <p:tgtEl>
                                          <p:spTgt spid="1229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2296"/>
                                        </p:tgtEl>
                                        <p:attrNameLst>
                                          <p:attrName>style.visibility</p:attrName>
                                        </p:attrNameLst>
                                      </p:cBhvr>
                                      <p:to>
                                        <p:strVal val="visible"/>
                                      </p:to>
                                    </p:set>
                                    <p:animEffect transition="in" filter="circle(in)">
                                      <p:cBhvr>
                                        <p:cTn id="23" dur="20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Başlık 1"/>
          <p:cNvSpPr>
            <a:spLocks noGrp="1"/>
          </p:cNvSpPr>
          <p:nvPr>
            <p:ph type="title"/>
          </p:nvPr>
        </p:nvSpPr>
        <p:spPr/>
        <p:txBody>
          <a:bodyPr/>
          <a:lstStyle/>
          <a:p>
            <a:r>
              <a:rPr lang="tr-TR" altLang="tr-TR" sz="2400" b="1" smtClean="0">
                <a:solidFill>
                  <a:srgbClr val="000000"/>
                </a:solidFill>
              </a:rPr>
              <a:t>İç içe geçmiş örnek parsel (nested quadrat) yöntemi</a:t>
            </a:r>
            <a:endParaRPr lang="tr-TR" altLang="tr-TR" smtClean="0"/>
          </a:p>
        </p:txBody>
      </p:sp>
      <p:graphicFrame>
        <p:nvGraphicFramePr>
          <p:cNvPr id="5" name="İçerik Yer Tutucusu 4"/>
          <p:cNvGraphicFramePr>
            <a:graphicFrameLocks noGrp="1"/>
          </p:cNvGraphicFramePr>
          <p:nvPr>
            <p:ph idx="1"/>
          </p:nvPr>
        </p:nvGraphicFramePr>
        <p:xfrm>
          <a:off x="3924300" y="1600200"/>
          <a:ext cx="5040312" cy="1381126"/>
        </p:xfrm>
        <a:graphic>
          <a:graphicData uri="http://schemas.openxmlformats.org/drawingml/2006/table">
            <a:tbl>
              <a:tblPr firstRow="1" bandRow="1">
                <a:tableStyleId>{5C22544A-7EE6-4342-B048-85BDC9FD1C3A}</a:tableStyleId>
              </a:tblPr>
              <a:tblGrid>
                <a:gridCol w="1260078"/>
                <a:gridCol w="1260078"/>
                <a:gridCol w="1260078"/>
                <a:gridCol w="1260078"/>
              </a:tblGrid>
              <a:tr h="640012">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1" i="1" dirty="0" err="1" smtClean="0">
                          <a:latin typeface="Adobe Caslon Pro" pitchFamily="18" charset="-94"/>
                        </a:rPr>
                        <a:t>Prunella</a:t>
                      </a:r>
                      <a:r>
                        <a:rPr lang="tr-TR" sz="1800" b="1" i="1" dirty="0" smtClean="0">
                          <a:latin typeface="Adobe Caslon Pro" pitchFamily="18" charset="-94"/>
                        </a:rPr>
                        <a:t> </a:t>
                      </a:r>
                      <a:r>
                        <a:rPr lang="tr-TR" sz="1800" b="1" i="1" dirty="0" err="1" smtClean="0">
                          <a:latin typeface="Adobe Caslon Pro" pitchFamily="18" charset="-94"/>
                        </a:rPr>
                        <a:t>vulgaris</a:t>
                      </a:r>
                      <a:r>
                        <a:rPr lang="tr-TR" sz="1800" b="1" i="1" dirty="0" smtClean="0">
                          <a:latin typeface="Adobe Caslon Pro" pitchFamily="18" charset="-94"/>
                        </a:rPr>
                        <a:t> </a:t>
                      </a:r>
                      <a:r>
                        <a:rPr lang="tr-TR" sz="1800" b="1" i="0" baseline="0" dirty="0" smtClean="0">
                          <a:latin typeface="+mn-lt"/>
                        </a:rPr>
                        <a:t> için örnek parsellerde bulunma</a:t>
                      </a:r>
                      <a:endParaRPr lang="tr-TR" sz="1800" b="1" dirty="0" smtClean="0"/>
                    </a:p>
                  </a:txBody>
                  <a:tcPr marL="91436" marR="91436" marT="45686" marB="45686"/>
                </a:tc>
                <a:tc hMerge="1">
                  <a:txBody>
                    <a:bodyPr/>
                    <a:lstStyle/>
                    <a:p>
                      <a:endParaRPr lang="tr-TR" dirty="0"/>
                    </a:p>
                  </a:txBody>
                  <a:tcPr/>
                </a:tc>
                <a:tc hMerge="1">
                  <a:txBody>
                    <a:bodyPr/>
                    <a:lstStyle/>
                    <a:p>
                      <a:endParaRPr lang="tr-TR" dirty="0"/>
                    </a:p>
                  </a:txBody>
                  <a:tcPr/>
                </a:tc>
                <a:tc hMerge="1">
                  <a:txBody>
                    <a:bodyPr/>
                    <a:lstStyle/>
                    <a:p>
                      <a:endParaRPr lang="tr-TR" dirty="0"/>
                    </a:p>
                  </a:txBody>
                  <a:tcPr/>
                </a:tc>
              </a:tr>
              <a:tr h="370557">
                <a:tc>
                  <a:txBody>
                    <a:bodyPr/>
                    <a:lstStyle/>
                    <a:p>
                      <a:pPr algn="ctr"/>
                      <a:r>
                        <a:rPr lang="tr-TR" sz="1800" b="1" dirty="0" err="1" smtClean="0">
                          <a:solidFill>
                            <a:srgbClr val="FF0000"/>
                          </a:solidFill>
                        </a:rPr>
                        <a:t>Plot</a:t>
                      </a:r>
                      <a:r>
                        <a:rPr lang="tr-TR" sz="1800" b="1" dirty="0" smtClean="0">
                          <a:solidFill>
                            <a:srgbClr val="FF0000"/>
                          </a:solidFill>
                        </a:rPr>
                        <a:t> 1</a:t>
                      </a:r>
                      <a:endParaRPr lang="tr-TR" sz="1800" b="1" dirty="0">
                        <a:solidFill>
                          <a:srgbClr val="FF0000"/>
                        </a:solidFill>
                      </a:endParaRPr>
                    </a:p>
                  </a:txBody>
                  <a:tcPr marL="91436" marR="91436" marT="45686" marB="45686"/>
                </a:tc>
                <a:tc>
                  <a:txBody>
                    <a:bodyPr/>
                    <a:lstStyle/>
                    <a:p>
                      <a:pPr algn="ctr"/>
                      <a:r>
                        <a:rPr lang="tr-TR" sz="1800" b="1" dirty="0" err="1" smtClean="0">
                          <a:solidFill>
                            <a:srgbClr val="669900"/>
                          </a:solidFill>
                        </a:rPr>
                        <a:t>Plot</a:t>
                      </a:r>
                      <a:r>
                        <a:rPr lang="tr-TR" sz="1800" b="1" dirty="0" smtClean="0">
                          <a:solidFill>
                            <a:srgbClr val="669900"/>
                          </a:solidFill>
                        </a:rPr>
                        <a:t> 2</a:t>
                      </a:r>
                      <a:endParaRPr lang="tr-TR" sz="1800" b="1" dirty="0">
                        <a:solidFill>
                          <a:srgbClr val="669900"/>
                        </a:solidFill>
                      </a:endParaRPr>
                    </a:p>
                  </a:txBody>
                  <a:tcPr marL="91436" marR="91436" marT="45686" marB="45686"/>
                </a:tc>
                <a:tc>
                  <a:txBody>
                    <a:bodyPr/>
                    <a:lstStyle/>
                    <a:p>
                      <a:pPr algn="ctr"/>
                      <a:r>
                        <a:rPr lang="tr-TR" sz="1800" b="1" dirty="0" err="1" smtClean="0">
                          <a:solidFill>
                            <a:srgbClr val="FFC000"/>
                          </a:solidFill>
                        </a:rPr>
                        <a:t>Plot</a:t>
                      </a:r>
                      <a:r>
                        <a:rPr lang="tr-TR" sz="1800" b="1" dirty="0" smtClean="0">
                          <a:solidFill>
                            <a:srgbClr val="FFC000"/>
                          </a:solidFill>
                        </a:rPr>
                        <a:t> 3</a:t>
                      </a:r>
                      <a:endParaRPr lang="tr-TR" sz="1800" b="1" dirty="0">
                        <a:solidFill>
                          <a:srgbClr val="FFC000"/>
                        </a:solidFill>
                      </a:endParaRPr>
                    </a:p>
                  </a:txBody>
                  <a:tcPr marL="91436" marR="91436" marT="45686" marB="45686"/>
                </a:tc>
                <a:tc>
                  <a:txBody>
                    <a:bodyPr/>
                    <a:lstStyle/>
                    <a:p>
                      <a:pPr algn="ctr"/>
                      <a:r>
                        <a:rPr lang="tr-TR" sz="1800" b="1" dirty="0" err="1" smtClean="0">
                          <a:solidFill>
                            <a:srgbClr val="0070C0"/>
                          </a:solidFill>
                        </a:rPr>
                        <a:t>Plot</a:t>
                      </a:r>
                      <a:r>
                        <a:rPr lang="tr-TR" sz="1800" b="1" dirty="0" smtClean="0">
                          <a:solidFill>
                            <a:srgbClr val="0070C0"/>
                          </a:solidFill>
                        </a:rPr>
                        <a:t> 4</a:t>
                      </a:r>
                      <a:endParaRPr lang="tr-TR" sz="1800" b="1" dirty="0">
                        <a:solidFill>
                          <a:srgbClr val="0070C0"/>
                        </a:solidFill>
                      </a:endParaRPr>
                    </a:p>
                  </a:txBody>
                  <a:tcPr marL="91436" marR="91436" marT="45686" marB="45686"/>
                </a:tc>
              </a:tr>
              <a:tr h="370557">
                <a:tc>
                  <a:txBody>
                    <a:bodyPr/>
                    <a:lstStyle/>
                    <a:p>
                      <a:pPr algn="ctr"/>
                      <a:r>
                        <a:rPr lang="tr-TR" sz="1800" dirty="0" smtClean="0"/>
                        <a:t>0</a:t>
                      </a:r>
                      <a:endParaRPr lang="tr-TR" sz="1800" dirty="0"/>
                    </a:p>
                  </a:txBody>
                  <a:tcPr marL="91436" marR="91436" marT="45686" marB="45686"/>
                </a:tc>
                <a:tc>
                  <a:txBody>
                    <a:bodyPr/>
                    <a:lstStyle/>
                    <a:p>
                      <a:pPr algn="ctr"/>
                      <a:r>
                        <a:rPr lang="tr-TR" sz="1800" dirty="0" smtClean="0"/>
                        <a:t>1</a:t>
                      </a:r>
                      <a:endParaRPr lang="tr-TR" sz="1800" dirty="0"/>
                    </a:p>
                  </a:txBody>
                  <a:tcPr marL="91436" marR="91436" marT="45686" marB="45686"/>
                </a:tc>
                <a:tc>
                  <a:txBody>
                    <a:bodyPr/>
                    <a:lstStyle/>
                    <a:p>
                      <a:pPr algn="ctr"/>
                      <a:r>
                        <a:rPr lang="tr-TR" sz="1800" dirty="0" smtClean="0"/>
                        <a:t>1</a:t>
                      </a:r>
                      <a:endParaRPr lang="tr-TR" sz="1800" dirty="0"/>
                    </a:p>
                  </a:txBody>
                  <a:tcPr marL="91436" marR="91436" marT="45686" marB="45686"/>
                </a:tc>
                <a:tc>
                  <a:txBody>
                    <a:bodyPr/>
                    <a:lstStyle/>
                    <a:p>
                      <a:pPr algn="ctr"/>
                      <a:r>
                        <a:rPr lang="tr-TR" sz="1800" dirty="0" smtClean="0"/>
                        <a:t>1</a:t>
                      </a:r>
                      <a:endParaRPr lang="tr-TR" sz="1800" dirty="0"/>
                    </a:p>
                  </a:txBody>
                  <a:tcPr marL="91436" marR="91436" marT="45686" marB="45686"/>
                </a:tc>
              </a:tr>
            </a:tbl>
          </a:graphicData>
        </a:graphic>
      </p:graphicFrame>
      <p:sp>
        <p:nvSpPr>
          <p:cNvPr id="107542"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595A8B00-B061-45D1-A521-0399BA6C0F76}" type="slidenum">
              <a:rPr lang="tr-TR" altLang="tr-TR" sz="1400"/>
              <a:pPr>
                <a:spcBef>
                  <a:spcPct val="0"/>
                </a:spcBef>
                <a:buFontTx/>
                <a:buNone/>
              </a:pPr>
              <a:t>38</a:t>
            </a:fld>
            <a:endParaRPr lang="tr-TR" altLang="tr-TR" sz="1400"/>
          </a:p>
        </p:txBody>
      </p:sp>
      <p:pic>
        <p:nvPicPr>
          <p:cNvPr id="1075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3541712"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239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Başlık 1"/>
          <p:cNvSpPr>
            <a:spLocks noGrp="1"/>
          </p:cNvSpPr>
          <p:nvPr>
            <p:ph type="title"/>
          </p:nvPr>
        </p:nvSpPr>
        <p:spPr>
          <a:xfrm>
            <a:off x="457200" y="274638"/>
            <a:ext cx="8229600" cy="922337"/>
          </a:xfrm>
        </p:spPr>
        <p:txBody>
          <a:bodyPr/>
          <a:lstStyle/>
          <a:p>
            <a:r>
              <a:rPr lang="tr-TR" altLang="tr-TR" sz="2400" b="1" smtClean="0">
                <a:solidFill>
                  <a:srgbClr val="000000"/>
                </a:solidFill>
              </a:rPr>
              <a:t>İç içe geçmiş örnek parsel (nested quadrat) yöntemi</a:t>
            </a:r>
            <a:endParaRPr lang="tr-TR" altLang="tr-TR" smtClean="0"/>
          </a:p>
        </p:txBody>
      </p:sp>
      <p:graphicFrame>
        <p:nvGraphicFramePr>
          <p:cNvPr id="5" name="İçerik Yer Tutucusu 4"/>
          <p:cNvGraphicFramePr>
            <a:graphicFrameLocks noGrp="1"/>
          </p:cNvGraphicFramePr>
          <p:nvPr>
            <p:ph idx="1"/>
          </p:nvPr>
        </p:nvGraphicFramePr>
        <p:xfrm>
          <a:off x="4567238" y="1916113"/>
          <a:ext cx="4354512" cy="1555749"/>
        </p:xfrm>
        <a:graphic>
          <a:graphicData uri="http://schemas.openxmlformats.org/drawingml/2006/table">
            <a:tbl>
              <a:tblPr firstRow="1" bandRow="1">
                <a:tableStyleId>{5C22544A-7EE6-4342-B048-85BDC9FD1C3A}</a:tableStyleId>
              </a:tblPr>
              <a:tblGrid>
                <a:gridCol w="1077960"/>
                <a:gridCol w="819138"/>
                <a:gridCol w="819138"/>
                <a:gridCol w="819138"/>
                <a:gridCol w="819138"/>
              </a:tblGrid>
              <a:tr h="518583">
                <a:tc>
                  <a:txBody>
                    <a:bodyPr/>
                    <a:lstStyle/>
                    <a:p>
                      <a:endParaRPr lang="tr-TR" sz="1400" dirty="0"/>
                    </a:p>
                  </a:txBody>
                  <a:tcPr marL="91431" marR="91431" marT="45757" marB="45757"/>
                </a:tc>
                <a:tc>
                  <a:txBody>
                    <a:bodyPr/>
                    <a:lstStyle/>
                    <a:p>
                      <a:pPr algn="ctr"/>
                      <a:r>
                        <a:rPr lang="tr-TR" sz="1400" dirty="0" smtClean="0"/>
                        <a:t>Örnek A</a:t>
                      </a:r>
                      <a:endParaRPr lang="tr-TR" sz="1400" dirty="0"/>
                    </a:p>
                  </a:txBody>
                  <a:tcPr marL="91431" marR="91431" marT="45757" marB="45757"/>
                </a:tc>
                <a:tc>
                  <a:txBody>
                    <a:bodyPr/>
                    <a:lstStyle/>
                    <a:p>
                      <a:pPr algn="ctr"/>
                      <a:r>
                        <a:rPr lang="tr-TR" sz="1400" dirty="0" smtClean="0"/>
                        <a:t>Örnek B</a:t>
                      </a:r>
                      <a:endParaRPr lang="tr-TR" sz="1400" dirty="0"/>
                    </a:p>
                  </a:txBody>
                  <a:tcPr marL="91431" marR="91431" marT="45757" marB="45757"/>
                </a:tc>
                <a:tc>
                  <a:txBody>
                    <a:bodyPr/>
                    <a:lstStyle/>
                    <a:p>
                      <a:pPr algn="ctr"/>
                      <a:r>
                        <a:rPr lang="tr-TR" sz="1400" dirty="0" smtClean="0"/>
                        <a:t>Örnek C</a:t>
                      </a:r>
                      <a:endParaRPr lang="tr-TR" sz="1400" dirty="0"/>
                    </a:p>
                  </a:txBody>
                  <a:tcPr marL="91431" marR="91431" marT="45757" marB="45757"/>
                </a:tc>
                <a:tc>
                  <a:txBody>
                    <a:bodyPr/>
                    <a:lstStyle/>
                    <a:p>
                      <a:pPr algn="ctr"/>
                      <a:r>
                        <a:rPr lang="tr-TR" sz="1400" dirty="0" smtClean="0"/>
                        <a:t>Örnek D</a:t>
                      </a:r>
                      <a:endParaRPr lang="tr-TR" sz="1400" dirty="0"/>
                    </a:p>
                  </a:txBody>
                  <a:tcPr marL="91431" marR="91431" marT="45757" marB="45757"/>
                </a:tc>
              </a:tr>
              <a:tr h="518583">
                <a:tc>
                  <a:txBody>
                    <a:bodyPr/>
                    <a:lstStyle/>
                    <a:p>
                      <a:r>
                        <a:rPr lang="tr-TR" sz="1400" b="1" i="1" dirty="0" err="1" smtClean="0">
                          <a:latin typeface="Adobe Caslon Pro" pitchFamily="18" charset="-94"/>
                        </a:rPr>
                        <a:t>Prunella</a:t>
                      </a:r>
                      <a:r>
                        <a:rPr lang="tr-TR" sz="1400" b="1" i="1" dirty="0" smtClean="0">
                          <a:latin typeface="Adobe Caslon Pro" pitchFamily="18" charset="-94"/>
                        </a:rPr>
                        <a:t> </a:t>
                      </a:r>
                      <a:r>
                        <a:rPr lang="tr-TR" sz="1400" b="1" i="1" dirty="0" err="1" smtClean="0">
                          <a:latin typeface="Adobe Caslon Pro" pitchFamily="18" charset="-94"/>
                        </a:rPr>
                        <a:t>vulgaris</a:t>
                      </a:r>
                      <a:r>
                        <a:rPr lang="tr-TR" sz="1400" b="1" i="1" dirty="0" smtClean="0">
                          <a:latin typeface="Adobe Caslon Pro" pitchFamily="18" charset="-94"/>
                        </a:rPr>
                        <a:t> </a:t>
                      </a:r>
                      <a:endParaRPr lang="tr-TR" sz="1400" dirty="0"/>
                    </a:p>
                  </a:txBody>
                  <a:tcPr marL="91431" marR="91431" marT="45757" marB="45757"/>
                </a:tc>
                <a:tc>
                  <a:txBody>
                    <a:bodyPr/>
                    <a:lstStyle/>
                    <a:p>
                      <a:pPr algn="ctr"/>
                      <a:r>
                        <a:rPr lang="tr-TR" sz="1800" b="1" dirty="0" smtClean="0"/>
                        <a:t>4</a:t>
                      </a:r>
                      <a:endParaRPr lang="tr-TR" sz="1800" b="1" dirty="0"/>
                    </a:p>
                  </a:txBody>
                  <a:tcPr marL="91431" marR="91431" marT="45757" marB="45757" anchor="ctr"/>
                </a:tc>
                <a:tc>
                  <a:txBody>
                    <a:bodyPr/>
                    <a:lstStyle/>
                    <a:p>
                      <a:pPr algn="ctr"/>
                      <a:r>
                        <a:rPr lang="tr-TR" sz="1800" b="1" dirty="0" smtClean="0"/>
                        <a:t>3</a:t>
                      </a:r>
                      <a:endParaRPr lang="tr-TR" sz="1800" b="1" dirty="0"/>
                    </a:p>
                  </a:txBody>
                  <a:tcPr marL="91431" marR="91431" marT="45757" marB="45757" anchor="ctr"/>
                </a:tc>
                <a:tc>
                  <a:txBody>
                    <a:bodyPr/>
                    <a:lstStyle/>
                    <a:p>
                      <a:pPr algn="ctr"/>
                      <a:r>
                        <a:rPr lang="tr-TR" sz="1800" b="1" dirty="0" smtClean="0"/>
                        <a:t>3</a:t>
                      </a:r>
                      <a:endParaRPr lang="tr-TR" sz="1800" b="1" dirty="0"/>
                    </a:p>
                  </a:txBody>
                  <a:tcPr marL="91431" marR="91431" marT="45757" marB="45757" anchor="ctr"/>
                </a:tc>
                <a:tc>
                  <a:txBody>
                    <a:bodyPr/>
                    <a:lstStyle/>
                    <a:p>
                      <a:pPr algn="ctr"/>
                      <a:r>
                        <a:rPr lang="tr-TR" sz="1800" b="1" dirty="0" smtClean="0"/>
                        <a:t>2</a:t>
                      </a:r>
                      <a:endParaRPr lang="tr-TR" sz="1800" b="1" dirty="0"/>
                    </a:p>
                  </a:txBody>
                  <a:tcPr marL="91431" marR="91431" marT="45757" marB="45757" anchor="ctr"/>
                </a:tc>
              </a:tr>
              <a:tr h="5185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err="1" smtClean="0">
                          <a:latin typeface="Adobe Caslon Pro" pitchFamily="18" charset="-94"/>
                        </a:rPr>
                        <a:t>Poa</a:t>
                      </a:r>
                      <a:r>
                        <a:rPr lang="tr-TR" sz="1400" b="1" i="1" dirty="0" smtClean="0">
                          <a:latin typeface="Adobe Caslon Pro" pitchFamily="18" charset="-94"/>
                        </a:rPr>
                        <a:t> </a:t>
                      </a:r>
                      <a:r>
                        <a:rPr lang="tr-TR" sz="1400" b="1" i="1" dirty="0" err="1" smtClean="0">
                          <a:latin typeface="Adobe Caslon Pro" pitchFamily="18" charset="-94"/>
                        </a:rPr>
                        <a:t>pratensis</a:t>
                      </a:r>
                      <a:endParaRPr lang="tr-TR" sz="1400" b="1" dirty="0" smtClean="0"/>
                    </a:p>
                  </a:txBody>
                  <a:tcPr marL="91431" marR="91431" marT="45757" marB="45757"/>
                </a:tc>
                <a:tc>
                  <a:txBody>
                    <a:bodyPr/>
                    <a:lstStyle/>
                    <a:p>
                      <a:pPr algn="ctr"/>
                      <a:r>
                        <a:rPr lang="tr-TR" sz="1800" b="1" dirty="0" smtClean="0"/>
                        <a:t>1</a:t>
                      </a:r>
                      <a:endParaRPr lang="tr-TR" sz="1800" b="1" dirty="0"/>
                    </a:p>
                  </a:txBody>
                  <a:tcPr marL="91431" marR="91431" marT="45757" marB="45757" anchor="ctr"/>
                </a:tc>
                <a:tc>
                  <a:txBody>
                    <a:bodyPr/>
                    <a:lstStyle/>
                    <a:p>
                      <a:pPr algn="ctr"/>
                      <a:r>
                        <a:rPr lang="tr-TR" sz="1800" b="1" dirty="0" smtClean="0"/>
                        <a:t>2</a:t>
                      </a:r>
                      <a:endParaRPr lang="tr-TR" sz="1800" b="1" dirty="0"/>
                    </a:p>
                  </a:txBody>
                  <a:tcPr marL="91431" marR="91431" marT="45757" marB="45757" anchor="ctr"/>
                </a:tc>
                <a:tc>
                  <a:txBody>
                    <a:bodyPr/>
                    <a:lstStyle/>
                    <a:p>
                      <a:pPr algn="ctr"/>
                      <a:r>
                        <a:rPr lang="tr-TR" sz="1800" b="1" dirty="0" smtClean="0"/>
                        <a:t>1</a:t>
                      </a:r>
                      <a:endParaRPr lang="tr-TR" sz="1800" b="1" dirty="0"/>
                    </a:p>
                  </a:txBody>
                  <a:tcPr marL="91431" marR="91431" marT="45757" marB="45757" anchor="ctr"/>
                </a:tc>
                <a:tc>
                  <a:txBody>
                    <a:bodyPr/>
                    <a:lstStyle/>
                    <a:p>
                      <a:pPr algn="ctr"/>
                      <a:r>
                        <a:rPr lang="tr-TR" sz="1800" b="1" dirty="0" smtClean="0"/>
                        <a:t>3</a:t>
                      </a:r>
                      <a:endParaRPr lang="tr-TR" sz="1800" b="1" dirty="0"/>
                    </a:p>
                  </a:txBody>
                  <a:tcPr marL="91431" marR="91431" marT="45757" marB="45757" anchor="ctr"/>
                </a:tc>
              </a:tr>
            </a:tbl>
          </a:graphicData>
        </a:graphic>
      </p:graphicFrame>
      <p:sp>
        <p:nvSpPr>
          <p:cNvPr id="108573"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DAA74A32-9803-43DA-B924-651F7B7DDEEE}" type="slidenum">
              <a:rPr lang="tr-TR" altLang="tr-TR" sz="1400"/>
              <a:pPr>
                <a:spcBef>
                  <a:spcPct val="0"/>
                </a:spcBef>
                <a:buFontTx/>
                <a:buNone/>
              </a:pPr>
              <a:t>39</a:t>
            </a:fld>
            <a:endParaRPr lang="tr-TR" altLang="tr-TR" sz="1400"/>
          </a:p>
        </p:txBody>
      </p:sp>
      <p:pic>
        <p:nvPicPr>
          <p:cNvPr id="1085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456723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901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dirty="0">
                <a:solidFill>
                  <a:prstClr val="black"/>
                </a:solidFill>
              </a:rPr>
              <a:t>Mevcut Terminoloji ve Anlamları</a:t>
            </a:r>
            <a:endParaRPr lang="tr-TR" dirty="0"/>
          </a:p>
        </p:txBody>
      </p:sp>
      <p:sp>
        <p:nvSpPr>
          <p:cNvPr id="3" name="İçerik Yer Tutucusu 2"/>
          <p:cNvSpPr>
            <a:spLocks noGrp="1"/>
          </p:cNvSpPr>
          <p:nvPr>
            <p:ph idx="1"/>
          </p:nvPr>
        </p:nvSpPr>
        <p:spPr>
          <a:blipFill>
            <a:blip r:embed="rId2"/>
            <a:tile tx="0" ty="0" sx="100000" sy="100000" flip="none" algn="tl"/>
          </a:blipFill>
        </p:spPr>
        <p:txBody>
          <a:bodyPr>
            <a:normAutofit lnSpcReduction="10000"/>
          </a:bodyPr>
          <a:lstStyle/>
          <a:p>
            <a:pPr marL="0" indent="0" algn="just">
              <a:buNone/>
            </a:pPr>
            <a:r>
              <a:rPr lang="tr-TR" b="1" dirty="0" err="1" smtClean="0"/>
              <a:t>Quadrat</a:t>
            </a:r>
            <a:r>
              <a:rPr lang="tr-TR" b="1" dirty="0" smtClean="0"/>
              <a:t> = </a:t>
            </a:r>
            <a:r>
              <a:rPr lang="tr-TR" b="1" dirty="0" err="1" smtClean="0"/>
              <a:t>Stand</a:t>
            </a:r>
            <a:r>
              <a:rPr lang="tr-TR" b="1" dirty="0" smtClean="0"/>
              <a:t> = Site: </a:t>
            </a:r>
            <a:r>
              <a:rPr lang="tr-TR" dirty="0" smtClean="0"/>
              <a:t>genellikle kare şeklinde kullanılan çerçeve içerisindeki örnekleme alanını ifade eder.</a:t>
            </a:r>
          </a:p>
          <a:p>
            <a:pPr marL="0" indent="0" algn="just">
              <a:buNone/>
            </a:pPr>
            <a:endParaRPr lang="tr-TR" dirty="0"/>
          </a:p>
          <a:p>
            <a:pPr marL="0" indent="0" algn="just">
              <a:buNone/>
            </a:pPr>
            <a:r>
              <a:rPr lang="tr-TR" b="1" dirty="0" err="1" smtClean="0"/>
              <a:t>Permanent</a:t>
            </a:r>
            <a:r>
              <a:rPr lang="tr-TR" b="1" dirty="0" smtClean="0"/>
              <a:t> </a:t>
            </a:r>
            <a:r>
              <a:rPr lang="tr-TR" b="1" dirty="0" err="1" smtClean="0"/>
              <a:t>plot</a:t>
            </a:r>
            <a:r>
              <a:rPr lang="tr-TR" b="1" dirty="0" smtClean="0"/>
              <a:t> veya </a:t>
            </a:r>
            <a:r>
              <a:rPr lang="tr-TR" b="1" dirty="0" err="1" smtClean="0"/>
              <a:t>Permanent</a:t>
            </a:r>
            <a:r>
              <a:rPr lang="tr-TR" b="1" dirty="0" smtClean="0"/>
              <a:t> </a:t>
            </a:r>
            <a:r>
              <a:rPr lang="tr-TR" b="1" dirty="0" err="1" smtClean="0"/>
              <a:t>Quadrat</a:t>
            </a:r>
            <a:r>
              <a:rPr lang="tr-TR" b="1" dirty="0" smtClean="0"/>
              <a:t>:</a:t>
            </a:r>
            <a:r>
              <a:rPr lang="tr-TR" dirty="0" smtClean="0"/>
              <a:t> devamlı örnek parsel olup, zaman içerisindeki değişimleri gözlemek için veya mevcut alandaki değişimi zaman serileri halinde gözlemlemek için kullanılır.</a:t>
            </a:r>
          </a:p>
          <a:p>
            <a:pPr marL="0" indent="0">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4</a:t>
            </a:fld>
            <a:endParaRPr lang="tr-TR"/>
          </a:p>
        </p:txBody>
      </p:sp>
    </p:spTree>
    <p:extLst>
      <p:ext uri="{BB962C8B-B14F-4D97-AF65-F5344CB8AC3E}">
        <p14:creationId xmlns:p14="http://schemas.microsoft.com/office/powerpoint/2010/main" val="2146553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7BEC9873-C4E7-409E-8015-EC1C1820371F}" type="slidenum">
              <a:rPr lang="tr-TR" altLang="tr-TR" sz="1400"/>
              <a:pPr>
                <a:spcBef>
                  <a:spcPct val="0"/>
                </a:spcBef>
                <a:buFontTx/>
                <a:buNone/>
              </a:pPr>
              <a:t>40</a:t>
            </a:fld>
            <a:endParaRPr lang="tr-TR" altLang="tr-TR" sz="1400"/>
          </a:p>
        </p:txBody>
      </p:sp>
      <p:graphicFrame>
        <p:nvGraphicFramePr>
          <p:cNvPr id="5" name="Tablo 4"/>
          <p:cNvGraphicFramePr>
            <a:graphicFrameLocks noGrp="1"/>
          </p:cNvGraphicFramePr>
          <p:nvPr/>
        </p:nvGraphicFramePr>
        <p:xfrm>
          <a:off x="107950" y="146050"/>
          <a:ext cx="8640762" cy="1838411"/>
        </p:xfrm>
        <a:graphic>
          <a:graphicData uri="http://schemas.openxmlformats.org/drawingml/2006/table">
            <a:tbl>
              <a:tblPr firstRow="1" bandRow="1">
                <a:tableStyleId>{5C22544A-7EE6-4342-B048-85BDC9FD1C3A}</a:tableStyleId>
              </a:tblPr>
              <a:tblGrid>
                <a:gridCol w="1440130"/>
                <a:gridCol w="900079"/>
                <a:gridCol w="900079"/>
                <a:gridCol w="900079"/>
                <a:gridCol w="900079"/>
                <a:gridCol w="900079"/>
                <a:gridCol w="900079"/>
                <a:gridCol w="900079"/>
                <a:gridCol w="900079"/>
              </a:tblGrid>
              <a:tr h="592278">
                <a:tc>
                  <a:txBody>
                    <a:bodyPr/>
                    <a:lstStyle/>
                    <a:p>
                      <a:endParaRPr lang="tr-TR" sz="1700" dirty="0"/>
                    </a:p>
                  </a:txBody>
                  <a:tcPr marL="91438" marR="91438" marT="42281" marB="42281">
                    <a:solidFill>
                      <a:schemeClr val="accent1">
                        <a:alpha val="21000"/>
                      </a:schemeClr>
                    </a:solidFill>
                  </a:tcPr>
                </a:tc>
                <a:tc gridSpan="2">
                  <a:txBody>
                    <a:bodyPr/>
                    <a:lstStyle/>
                    <a:p>
                      <a:pPr algn="ctr"/>
                      <a:r>
                        <a:rPr lang="tr-TR" sz="1700" dirty="0" err="1" smtClean="0">
                          <a:solidFill>
                            <a:srgbClr val="FF0000"/>
                          </a:solidFill>
                        </a:rPr>
                        <a:t>Plot</a:t>
                      </a:r>
                      <a:r>
                        <a:rPr lang="tr-TR" sz="1700" dirty="0" smtClean="0">
                          <a:solidFill>
                            <a:srgbClr val="FF0000"/>
                          </a:solidFill>
                        </a:rPr>
                        <a:t> 1 (kırmızı)</a:t>
                      </a:r>
                      <a:endParaRPr lang="tr-TR" sz="1700" dirty="0">
                        <a:solidFill>
                          <a:srgbClr val="FF0000"/>
                        </a:solidFill>
                      </a:endParaRP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669900"/>
                          </a:solidFill>
                        </a:rPr>
                        <a:t>Plot</a:t>
                      </a:r>
                      <a:r>
                        <a:rPr lang="tr-TR" sz="1700" dirty="0" smtClean="0">
                          <a:solidFill>
                            <a:srgbClr val="669900"/>
                          </a:solidFill>
                        </a:rPr>
                        <a:t> 2 (yeşil)</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FFC000"/>
                          </a:solidFill>
                        </a:rPr>
                        <a:t>Plot</a:t>
                      </a:r>
                      <a:r>
                        <a:rPr lang="tr-TR" sz="1700" dirty="0" smtClean="0">
                          <a:solidFill>
                            <a:srgbClr val="FFC000"/>
                          </a:solidFill>
                        </a:rPr>
                        <a:t> 3 (turuncu)</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0070C0"/>
                          </a:solidFill>
                        </a:rPr>
                        <a:t>Plot</a:t>
                      </a:r>
                      <a:r>
                        <a:rPr lang="tr-TR" sz="1700" dirty="0" smtClean="0">
                          <a:solidFill>
                            <a:srgbClr val="0070C0"/>
                          </a:solidFill>
                        </a:rPr>
                        <a:t> 4 (mavi)</a:t>
                      </a:r>
                    </a:p>
                  </a:txBody>
                  <a:tcPr marL="91438" marR="91438" marT="42281" marB="42281">
                    <a:solidFill>
                      <a:schemeClr val="accent1">
                        <a:alpha val="21000"/>
                      </a:schemeClr>
                    </a:solidFill>
                  </a:tcPr>
                </a:tc>
                <a:tc hMerge="1">
                  <a:txBody>
                    <a:bodyPr/>
                    <a:lstStyle/>
                    <a:p>
                      <a:endParaRPr lang="tr-TR" dirty="0"/>
                    </a:p>
                  </a:txBody>
                  <a:tcPr/>
                </a:tc>
              </a:tr>
              <a:tr h="423039">
                <a:tc>
                  <a:txBody>
                    <a:bodyPr/>
                    <a:lstStyle/>
                    <a:p>
                      <a:endParaRPr lang="tr-TR" sz="1700"/>
                    </a:p>
                  </a:txBody>
                  <a:tcPr marL="91438" marR="91438" marT="42281" marB="42281"/>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r>
              <a:tr h="479452">
                <a:tc>
                  <a:txBody>
                    <a:bodyPr/>
                    <a:lstStyle/>
                    <a:p>
                      <a:r>
                        <a:rPr lang="tr-TR" sz="1300" b="1" i="1" dirty="0" err="1" smtClean="0">
                          <a:latin typeface="Adobe Caslon Pro" pitchFamily="18" charset="-94"/>
                        </a:rPr>
                        <a:t>Prunella</a:t>
                      </a:r>
                      <a:r>
                        <a:rPr lang="tr-TR" sz="1300" b="1" i="1" dirty="0" smtClean="0">
                          <a:latin typeface="Adobe Caslon Pro" pitchFamily="18" charset="-94"/>
                        </a:rPr>
                        <a:t> </a:t>
                      </a:r>
                      <a:r>
                        <a:rPr lang="tr-TR" sz="1300" b="1" i="1" dirty="0" err="1" smtClean="0">
                          <a:latin typeface="Adobe Caslon Pro" pitchFamily="18" charset="-94"/>
                        </a:rPr>
                        <a:t>vulgaris</a:t>
                      </a:r>
                      <a:r>
                        <a:rPr lang="tr-TR" sz="1300" b="1" i="1" dirty="0" smtClean="0">
                          <a:latin typeface="Adobe Caslon Pro" pitchFamily="18" charset="-94"/>
                        </a:rPr>
                        <a:t> </a:t>
                      </a:r>
                      <a:endParaRPr lang="tr-TR" sz="1300" dirty="0"/>
                    </a:p>
                  </a:txBody>
                  <a:tcPr marL="91438" marR="91438" marT="42281" marB="42281"/>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1</a:t>
                      </a:r>
                      <a:endParaRPr lang="tr-TR" sz="1700" dirty="0"/>
                    </a:p>
                  </a:txBody>
                  <a:tcPr marL="91438" marR="91438" marT="42281" marB="42281" anchor="ctr"/>
                </a:tc>
                <a:tc>
                  <a:txBody>
                    <a:bodyPr/>
                    <a:lstStyle/>
                    <a:p>
                      <a:pPr algn="ctr"/>
                      <a:r>
                        <a:rPr lang="tr-TR" sz="1700" dirty="0" smtClean="0"/>
                        <a:t>%25</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smtClean="0"/>
                        <a:t>%100</a:t>
                      </a:r>
                      <a:endParaRPr lang="tr-TR" sz="1700" dirty="0"/>
                    </a:p>
                  </a:txBody>
                  <a:tcPr marL="91438" marR="91438" marT="42281" marB="42281" anchor="ctr"/>
                </a:tc>
              </a:tr>
              <a:tr h="34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300" b="1" i="1" dirty="0" err="1" smtClean="0">
                          <a:latin typeface="Adobe Caslon Pro" pitchFamily="18" charset="-94"/>
                        </a:rPr>
                        <a:t>Poa</a:t>
                      </a:r>
                      <a:r>
                        <a:rPr lang="tr-TR" sz="1300" b="1" i="1" dirty="0" smtClean="0">
                          <a:latin typeface="Adobe Caslon Pro" pitchFamily="18" charset="-94"/>
                        </a:rPr>
                        <a:t> </a:t>
                      </a:r>
                      <a:r>
                        <a:rPr lang="tr-TR" sz="1300" b="1" i="1" dirty="0" err="1" smtClean="0">
                          <a:latin typeface="Adobe Caslon Pro" pitchFamily="18" charset="-94"/>
                        </a:rPr>
                        <a:t>pratensis</a:t>
                      </a:r>
                      <a:endParaRPr lang="tr-TR" sz="1300" b="1" dirty="0" smtClean="0"/>
                    </a:p>
                  </a:txBody>
                  <a:tcPr marL="91438" marR="91438" marT="42281" marB="42281"/>
                </a:tc>
                <a:tc>
                  <a:txBody>
                    <a:bodyPr/>
                    <a:lstStyle/>
                    <a:p>
                      <a:pPr algn="ctr"/>
                      <a:r>
                        <a:rPr lang="tr-TR" sz="1700" dirty="0" smtClean="0"/>
                        <a:t>2</a:t>
                      </a:r>
                      <a:endParaRPr lang="tr-TR" sz="1700" dirty="0"/>
                    </a:p>
                  </a:txBody>
                  <a:tcPr marL="91438" marR="91438" marT="42281" marB="42281" anchor="ctr"/>
                </a:tc>
                <a:tc>
                  <a:txBody>
                    <a:bodyPr/>
                    <a:lstStyle/>
                    <a:p>
                      <a:pPr algn="ctr"/>
                      <a:r>
                        <a:rPr lang="tr-TR" sz="1700" dirty="0" smtClean="0"/>
                        <a:t>%50</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r>
            </a:tbl>
          </a:graphicData>
        </a:graphic>
      </p:graphicFrame>
      <p:pic>
        <p:nvPicPr>
          <p:cNvPr id="1096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995488"/>
            <a:ext cx="43783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281488" y="1231900"/>
            <a:ext cx="8636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Dikdörtgen 7"/>
          <p:cNvSpPr/>
          <p:nvPr/>
        </p:nvSpPr>
        <p:spPr>
          <a:xfrm>
            <a:off x="4281488" y="1603375"/>
            <a:ext cx="8636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p:cNvSpPr/>
          <p:nvPr/>
        </p:nvSpPr>
        <p:spPr>
          <a:xfrm>
            <a:off x="6083300" y="1231900"/>
            <a:ext cx="8636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9"/>
          <p:cNvSpPr/>
          <p:nvPr/>
        </p:nvSpPr>
        <p:spPr>
          <a:xfrm>
            <a:off x="2484438" y="1284288"/>
            <a:ext cx="8636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9624" name="İçerik Yer Tutucusu 2"/>
          <p:cNvSpPr txBox="1">
            <a:spLocks/>
          </p:cNvSpPr>
          <p:nvPr/>
        </p:nvSpPr>
        <p:spPr bwMode="auto">
          <a:xfrm>
            <a:off x="4572000" y="2201863"/>
            <a:ext cx="41148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lnSpc>
                <a:spcPct val="150000"/>
              </a:lnSpc>
              <a:buFontTx/>
              <a:buNone/>
            </a:pPr>
            <a:r>
              <a:rPr lang="tr-TR" altLang="tr-TR" sz="2800">
                <a:solidFill>
                  <a:srgbClr val="000000"/>
                </a:solidFill>
                <a:latin typeface="Calibri" pitchFamily="34" charset="0"/>
              </a:rPr>
              <a:t>Binomial dağılıma göre en hassas frekans dağılımını (&gt;%10 ve &lt;%90) veren örnek parseller (plotlar) </a:t>
            </a:r>
            <a:r>
              <a:rPr lang="tr-TR" altLang="tr-TR" sz="2800" b="1">
                <a:solidFill>
                  <a:srgbClr val="FF0000"/>
                </a:solidFill>
                <a:latin typeface="Calibri" pitchFamily="34" charset="0"/>
              </a:rPr>
              <a:t>1</a:t>
            </a:r>
            <a:r>
              <a:rPr lang="tr-TR" altLang="tr-TR" sz="2800">
                <a:solidFill>
                  <a:srgbClr val="000000"/>
                </a:solidFill>
                <a:latin typeface="Calibri" pitchFamily="34" charset="0"/>
              </a:rPr>
              <a:t>, </a:t>
            </a:r>
            <a:r>
              <a:rPr lang="tr-TR" altLang="tr-TR" sz="2800" b="1">
                <a:solidFill>
                  <a:srgbClr val="9BBB59"/>
                </a:solidFill>
                <a:latin typeface="Calibri" pitchFamily="34" charset="0"/>
              </a:rPr>
              <a:t>2</a:t>
            </a:r>
            <a:r>
              <a:rPr lang="tr-TR" altLang="tr-TR" sz="2800">
                <a:solidFill>
                  <a:srgbClr val="000000"/>
                </a:solidFill>
                <a:latin typeface="Calibri" pitchFamily="34" charset="0"/>
              </a:rPr>
              <a:t> ve </a:t>
            </a:r>
            <a:r>
              <a:rPr lang="tr-TR" altLang="tr-TR" sz="2800" b="1">
                <a:solidFill>
                  <a:srgbClr val="F79646"/>
                </a:solidFill>
                <a:latin typeface="Calibri" pitchFamily="34" charset="0"/>
              </a:rPr>
              <a:t>3</a:t>
            </a:r>
            <a:r>
              <a:rPr lang="tr-TR" altLang="tr-TR" sz="2800">
                <a:solidFill>
                  <a:srgbClr val="000000"/>
                </a:solidFill>
                <a:latin typeface="Calibri" pitchFamily="34" charset="0"/>
              </a:rPr>
              <a:t> numaralı olanlardır.</a:t>
            </a:r>
          </a:p>
        </p:txBody>
      </p:sp>
    </p:spTree>
    <p:extLst>
      <p:ext uri="{BB962C8B-B14F-4D97-AF65-F5344CB8AC3E}">
        <p14:creationId xmlns:p14="http://schemas.microsoft.com/office/powerpoint/2010/main" val="4293499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388" y="5084763"/>
            <a:ext cx="8507412" cy="1368425"/>
          </a:xfrm>
        </p:spPr>
        <p:txBody>
          <a:bodyPr>
            <a:normAutofit fontScale="70000" lnSpcReduction="20000"/>
          </a:bodyPr>
          <a:lstStyle/>
          <a:p>
            <a:pPr marL="0" indent="0" algn="just">
              <a:buFontTx/>
              <a:buNone/>
              <a:defRPr/>
            </a:pPr>
            <a:r>
              <a:rPr lang="tr-TR" dirty="0" smtClean="0"/>
              <a:t>Ancak frekans hesaplamaları ekstrem değerler olan %10’dan küçük ve %90’ dan büyük </a:t>
            </a:r>
            <a:r>
              <a:rPr lang="tr-TR" dirty="0" err="1"/>
              <a:t>binomial</a:t>
            </a:r>
            <a:r>
              <a:rPr lang="tr-TR" dirty="0"/>
              <a:t> dağılım </a:t>
            </a:r>
            <a:r>
              <a:rPr lang="tr-TR" dirty="0" smtClean="0"/>
              <a:t>aralığında yapılırsa zaman içerisinde ve alanlar arasında frekans değerlerini karşılaştırmada hatalı sonuçlar üretmektedir. </a:t>
            </a:r>
            <a:endParaRPr lang="tr-TR" dirty="0"/>
          </a:p>
        </p:txBody>
      </p:sp>
      <p:sp>
        <p:nvSpPr>
          <p:cNvPr id="110595"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4366988D-014E-441F-B574-B0D12BDF090A}" type="slidenum">
              <a:rPr lang="tr-TR" altLang="tr-TR" sz="1400"/>
              <a:pPr>
                <a:spcBef>
                  <a:spcPct val="0"/>
                </a:spcBef>
                <a:buFontTx/>
                <a:buNone/>
              </a:pPr>
              <a:t>41</a:t>
            </a:fld>
            <a:endParaRPr lang="tr-TR" altLang="tr-TR" sz="1400"/>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l="15788" t="22684" r="38484" b="16850"/>
          <a:stretch>
            <a:fillRect/>
          </a:stretch>
        </p:blipFill>
        <p:spPr bwMode="auto">
          <a:xfrm>
            <a:off x="179388" y="692150"/>
            <a:ext cx="57785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7" name="Metin kutusu 5"/>
          <p:cNvSpPr txBox="1">
            <a:spLocks noChangeArrowheads="1"/>
          </p:cNvSpPr>
          <p:nvPr/>
        </p:nvSpPr>
        <p:spPr bwMode="auto">
          <a:xfrm>
            <a:off x="6084888" y="2060575"/>
            <a:ext cx="2743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tr-TR" altLang="tr-TR" sz="2400" b="1">
                <a:solidFill>
                  <a:srgbClr val="FF0000"/>
                </a:solidFill>
              </a:rPr>
              <a:t>        Hassas değil</a:t>
            </a:r>
          </a:p>
          <a:p>
            <a:pPr>
              <a:spcBef>
                <a:spcPct val="0"/>
              </a:spcBef>
              <a:buFontTx/>
              <a:buNone/>
            </a:pPr>
            <a:endParaRPr lang="tr-TR" altLang="tr-TR" sz="1800" b="1">
              <a:solidFill>
                <a:srgbClr val="FF0000"/>
              </a:solidFill>
            </a:endParaRPr>
          </a:p>
          <a:p>
            <a:pPr>
              <a:spcBef>
                <a:spcPct val="0"/>
              </a:spcBef>
              <a:buFontTx/>
              <a:buNone/>
            </a:pPr>
            <a:r>
              <a:rPr lang="tr-TR" altLang="tr-TR" sz="2400" b="1">
                <a:solidFill>
                  <a:srgbClr val="FF0000"/>
                </a:solidFill>
              </a:rPr>
              <a:t>   &lt; %10 veya &gt;%90</a:t>
            </a:r>
          </a:p>
          <a:p>
            <a:pPr>
              <a:spcBef>
                <a:spcPct val="0"/>
              </a:spcBef>
              <a:buFontTx/>
              <a:buNone/>
            </a:pPr>
            <a:endParaRPr lang="tr-TR" altLang="tr-TR" sz="1800" b="1">
              <a:solidFill>
                <a:srgbClr val="FF0000"/>
              </a:solidFill>
            </a:endParaRPr>
          </a:p>
        </p:txBody>
      </p:sp>
    </p:spTree>
    <p:extLst>
      <p:ext uri="{BB962C8B-B14F-4D97-AF65-F5344CB8AC3E}">
        <p14:creationId xmlns:p14="http://schemas.microsoft.com/office/powerpoint/2010/main" val="2707057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FBAF06C0-6DBC-4427-9132-9C20A606850C}" type="slidenum">
              <a:rPr lang="tr-TR" altLang="tr-TR" sz="1400"/>
              <a:pPr>
                <a:spcBef>
                  <a:spcPct val="0"/>
                </a:spcBef>
                <a:buFontTx/>
                <a:buNone/>
              </a:pPr>
              <a:t>42</a:t>
            </a:fld>
            <a:endParaRPr lang="tr-TR" altLang="tr-TR" sz="1400"/>
          </a:p>
        </p:txBody>
      </p:sp>
      <p:graphicFrame>
        <p:nvGraphicFramePr>
          <p:cNvPr id="5" name="Tablo 4"/>
          <p:cNvGraphicFramePr>
            <a:graphicFrameLocks noGrp="1"/>
          </p:cNvGraphicFramePr>
          <p:nvPr/>
        </p:nvGraphicFramePr>
        <p:xfrm>
          <a:off x="107950" y="146050"/>
          <a:ext cx="8640762" cy="1838411"/>
        </p:xfrm>
        <a:graphic>
          <a:graphicData uri="http://schemas.openxmlformats.org/drawingml/2006/table">
            <a:tbl>
              <a:tblPr firstRow="1" bandRow="1">
                <a:tableStyleId>{5C22544A-7EE6-4342-B048-85BDC9FD1C3A}</a:tableStyleId>
              </a:tblPr>
              <a:tblGrid>
                <a:gridCol w="1440130"/>
                <a:gridCol w="900079"/>
                <a:gridCol w="900079"/>
                <a:gridCol w="900079"/>
                <a:gridCol w="900079"/>
                <a:gridCol w="900079"/>
                <a:gridCol w="900079"/>
                <a:gridCol w="900079"/>
                <a:gridCol w="900079"/>
              </a:tblGrid>
              <a:tr h="592278">
                <a:tc>
                  <a:txBody>
                    <a:bodyPr/>
                    <a:lstStyle/>
                    <a:p>
                      <a:endParaRPr lang="tr-TR" sz="1700" dirty="0"/>
                    </a:p>
                  </a:txBody>
                  <a:tcPr marL="91438" marR="91438" marT="42281" marB="42281">
                    <a:solidFill>
                      <a:schemeClr val="accent1">
                        <a:alpha val="21000"/>
                      </a:schemeClr>
                    </a:solidFill>
                  </a:tcPr>
                </a:tc>
                <a:tc gridSpan="2">
                  <a:txBody>
                    <a:bodyPr/>
                    <a:lstStyle/>
                    <a:p>
                      <a:pPr algn="ctr"/>
                      <a:r>
                        <a:rPr lang="tr-TR" sz="1700" dirty="0" err="1" smtClean="0">
                          <a:solidFill>
                            <a:srgbClr val="FF0000"/>
                          </a:solidFill>
                        </a:rPr>
                        <a:t>Plot</a:t>
                      </a:r>
                      <a:r>
                        <a:rPr lang="tr-TR" sz="1700" dirty="0" smtClean="0">
                          <a:solidFill>
                            <a:srgbClr val="FF0000"/>
                          </a:solidFill>
                        </a:rPr>
                        <a:t> 1 (kırmızı)</a:t>
                      </a:r>
                      <a:endParaRPr lang="tr-TR" sz="1700" dirty="0">
                        <a:solidFill>
                          <a:srgbClr val="FF0000"/>
                        </a:solidFill>
                      </a:endParaRP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669900"/>
                          </a:solidFill>
                        </a:rPr>
                        <a:t>Plot</a:t>
                      </a:r>
                      <a:r>
                        <a:rPr lang="tr-TR" sz="1700" dirty="0" smtClean="0">
                          <a:solidFill>
                            <a:srgbClr val="669900"/>
                          </a:solidFill>
                        </a:rPr>
                        <a:t> 2 (yeşil)</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chemeClr val="accent6"/>
                          </a:solidFill>
                        </a:rPr>
                        <a:t>Plot</a:t>
                      </a:r>
                      <a:r>
                        <a:rPr lang="tr-TR" sz="1700" dirty="0" smtClean="0">
                          <a:solidFill>
                            <a:schemeClr val="accent6"/>
                          </a:solidFill>
                        </a:rPr>
                        <a:t> 3 (turuncu)</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0070C0"/>
                          </a:solidFill>
                        </a:rPr>
                        <a:t>Plot</a:t>
                      </a:r>
                      <a:r>
                        <a:rPr lang="tr-TR" sz="1700" dirty="0" smtClean="0">
                          <a:solidFill>
                            <a:srgbClr val="0070C0"/>
                          </a:solidFill>
                        </a:rPr>
                        <a:t> 4 (mavi)</a:t>
                      </a:r>
                    </a:p>
                  </a:txBody>
                  <a:tcPr marL="91438" marR="91438" marT="42281" marB="42281">
                    <a:solidFill>
                      <a:schemeClr val="accent1">
                        <a:alpha val="21000"/>
                      </a:schemeClr>
                    </a:solidFill>
                  </a:tcPr>
                </a:tc>
                <a:tc hMerge="1">
                  <a:txBody>
                    <a:bodyPr/>
                    <a:lstStyle/>
                    <a:p>
                      <a:endParaRPr lang="tr-TR" dirty="0"/>
                    </a:p>
                  </a:txBody>
                  <a:tcPr/>
                </a:tc>
              </a:tr>
              <a:tr h="423039">
                <a:tc>
                  <a:txBody>
                    <a:bodyPr/>
                    <a:lstStyle/>
                    <a:p>
                      <a:endParaRPr lang="tr-TR" sz="1700"/>
                    </a:p>
                  </a:txBody>
                  <a:tcPr marL="91438" marR="91438" marT="42281" marB="42281"/>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r>
              <a:tr h="479452">
                <a:tc>
                  <a:txBody>
                    <a:bodyPr/>
                    <a:lstStyle/>
                    <a:p>
                      <a:r>
                        <a:rPr lang="tr-TR" sz="1300" b="1" i="1" dirty="0" err="1" smtClean="0">
                          <a:latin typeface="Adobe Caslon Pro" pitchFamily="18" charset="-94"/>
                        </a:rPr>
                        <a:t>Prunella</a:t>
                      </a:r>
                      <a:r>
                        <a:rPr lang="tr-TR" sz="1300" b="1" i="1" dirty="0" smtClean="0">
                          <a:latin typeface="Adobe Caslon Pro" pitchFamily="18" charset="-94"/>
                        </a:rPr>
                        <a:t> </a:t>
                      </a:r>
                      <a:r>
                        <a:rPr lang="tr-TR" sz="1300" b="1" i="1" dirty="0" err="1" smtClean="0">
                          <a:latin typeface="Adobe Caslon Pro" pitchFamily="18" charset="-94"/>
                        </a:rPr>
                        <a:t>vulgaris</a:t>
                      </a:r>
                      <a:r>
                        <a:rPr lang="tr-TR" sz="1300" b="1" i="1" dirty="0" smtClean="0">
                          <a:latin typeface="Adobe Caslon Pro" pitchFamily="18" charset="-94"/>
                        </a:rPr>
                        <a:t> </a:t>
                      </a:r>
                      <a:endParaRPr lang="tr-TR" sz="1300" dirty="0"/>
                    </a:p>
                  </a:txBody>
                  <a:tcPr marL="91438" marR="91438" marT="42281" marB="42281"/>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1</a:t>
                      </a:r>
                      <a:endParaRPr lang="tr-TR" sz="1700" dirty="0"/>
                    </a:p>
                  </a:txBody>
                  <a:tcPr marL="91438" marR="91438" marT="42281" marB="42281" anchor="ctr"/>
                </a:tc>
                <a:tc>
                  <a:txBody>
                    <a:bodyPr/>
                    <a:lstStyle/>
                    <a:p>
                      <a:pPr algn="ctr"/>
                      <a:r>
                        <a:rPr lang="tr-TR" sz="1700" dirty="0" smtClean="0"/>
                        <a:t>%25</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smtClean="0"/>
                        <a:t>%100</a:t>
                      </a:r>
                      <a:endParaRPr lang="tr-TR" sz="1700" dirty="0"/>
                    </a:p>
                  </a:txBody>
                  <a:tcPr marL="91438" marR="91438" marT="42281" marB="42281" anchor="ctr"/>
                </a:tc>
              </a:tr>
              <a:tr h="34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300" b="1" i="1" dirty="0" err="1" smtClean="0">
                          <a:latin typeface="Adobe Caslon Pro" pitchFamily="18" charset="-94"/>
                        </a:rPr>
                        <a:t>Poa</a:t>
                      </a:r>
                      <a:r>
                        <a:rPr lang="tr-TR" sz="1300" b="1" i="1" dirty="0" smtClean="0">
                          <a:latin typeface="Adobe Caslon Pro" pitchFamily="18" charset="-94"/>
                        </a:rPr>
                        <a:t> </a:t>
                      </a:r>
                      <a:r>
                        <a:rPr lang="tr-TR" sz="1300" b="1" i="1" dirty="0" err="1" smtClean="0">
                          <a:latin typeface="Adobe Caslon Pro" pitchFamily="18" charset="-94"/>
                        </a:rPr>
                        <a:t>pratensis</a:t>
                      </a:r>
                      <a:endParaRPr lang="tr-TR" sz="1300" b="1" dirty="0" smtClean="0"/>
                    </a:p>
                  </a:txBody>
                  <a:tcPr marL="91438" marR="91438" marT="42281" marB="42281"/>
                </a:tc>
                <a:tc>
                  <a:txBody>
                    <a:bodyPr/>
                    <a:lstStyle/>
                    <a:p>
                      <a:pPr algn="ctr"/>
                      <a:r>
                        <a:rPr lang="tr-TR" sz="1700" dirty="0" smtClean="0"/>
                        <a:t>2</a:t>
                      </a:r>
                      <a:endParaRPr lang="tr-TR" sz="1700" dirty="0"/>
                    </a:p>
                  </a:txBody>
                  <a:tcPr marL="91438" marR="91438" marT="42281" marB="42281" anchor="ctr"/>
                </a:tc>
                <a:tc>
                  <a:txBody>
                    <a:bodyPr/>
                    <a:lstStyle/>
                    <a:p>
                      <a:pPr algn="ctr"/>
                      <a:r>
                        <a:rPr lang="tr-TR" sz="1700" dirty="0" smtClean="0"/>
                        <a:t>%50</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r>
            </a:tbl>
          </a:graphicData>
        </a:graphic>
      </p:graphicFrame>
      <p:pic>
        <p:nvPicPr>
          <p:cNvPr id="111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916113"/>
            <a:ext cx="43783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284663" y="1214438"/>
            <a:ext cx="8636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Dikdörtgen 7"/>
          <p:cNvSpPr/>
          <p:nvPr/>
        </p:nvSpPr>
        <p:spPr>
          <a:xfrm>
            <a:off x="4284663" y="1574800"/>
            <a:ext cx="8636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p:cNvSpPr/>
          <p:nvPr/>
        </p:nvSpPr>
        <p:spPr>
          <a:xfrm>
            <a:off x="6084888" y="1247775"/>
            <a:ext cx="863600"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Dikdörtgen 9"/>
          <p:cNvSpPr/>
          <p:nvPr/>
        </p:nvSpPr>
        <p:spPr>
          <a:xfrm>
            <a:off x="2484438" y="1284288"/>
            <a:ext cx="8636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11672" name="İçerik Yer Tutucusu 2"/>
          <p:cNvSpPr txBox="1">
            <a:spLocks/>
          </p:cNvSpPr>
          <p:nvPr/>
        </p:nvSpPr>
        <p:spPr bwMode="auto">
          <a:xfrm>
            <a:off x="4584700" y="2293938"/>
            <a:ext cx="41148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tr-TR" altLang="tr-TR" sz="2800" b="1" i="1">
                <a:solidFill>
                  <a:srgbClr val="000000"/>
                </a:solidFill>
                <a:latin typeface="Adobe Caslon Pro" pitchFamily="18" charset="-94"/>
              </a:rPr>
              <a:t>Prunella vulgaris  </a:t>
            </a:r>
            <a:r>
              <a:rPr lang="tr-TR" altLang="tr-TR" sz="2800" b="1">
                <a:solidFill>
                  <a:srgbClr val="000000"/>
                </a:solidFill>
                <a:latin typeface="Adobe Caslon Pro" pitchFamily="18" charset="-94"/>
              </a:rPr>
              <a:t>için;</a:t>
            </a:r>
            <a:endParaRPr lang="tr-TR" altLang="tr-TR" sz="2800">
              <a:solidFill>
                <a:srgbClr val="000000"/>
              </a:solidFill>
              <a:latin typeface="Calibri" pitchFamily="34" charset="0"/>
            </a:endParaRPr>
          </a:p>
          <a:p>
            <a:pPr eaLnBrk="1" hangingPunct="1">
              <a:lnSpc>
                <a:spcPct val="90000"/>
              </a:lnSpc>
              <a:spcBef>
                <a:spcPct val="0"/>
              </a:spcBef>
              <a:buFontTx/>
              <a:buNone/>
            </a:pPr>
            <a:r>
              <a:rPr lang="tr-TR" altLang="tr-TR" sz="2800" b="1">
                <a:solidFill>
                  <a:srgbClr val="9BBB59"/>
                </a:solidFill>
                <a:latin typeface="Calibri" pitchFamily="34" charset="0"/>
              </a:rPr>
              <a:t>2</a:t>
            </a:r>
            <a:r>
              <a:rPr lang="tr-TR" altLang="tr-TR" sz="2800">
                <a:solidFill>
                  <a:srgbClr val="000000"/>
                </a:solidFill>
                <a:latin typeface="Calibri" pitchFamily="34" charset="0"/>
              </a:rPr>
              <a:t> ve </a:t>
            </a:r>
            <a:r>
              <a:rPr lang="tr-TR" altLang="tr-TR" sz="2800" b="1">
                <a:solidFill>
                  <a:srgbClr val="F79646"/>
                </a:solidFill>
                <a:latin typeface="Calibri" pitchFamily="34" charset="0"/>
              </a:rPr>
              <a:t>3</a:t>
            </a:r>
            <a:r>
              <a:rPr lang="tr-TR" altLang="tr-TR" sz="2800">
                <a:solidFill>
                  <a:srgbClr val="000000"/>
                </a:solidFill>
                <a:latin typeface="Calibri" pitchFamily="34" charset="0"/>
              </a:rPr>
              <a:t> numaralı örnek parseller (plotlar veya quadratlar),</a:t>
            </a:r>
          </a:p>
          <a:p>
            <a:pPr eaLnBrk="1" hangingPunct="1">
              <a:lnSpc>
                <a:spcPct val="90000"/>
              </a:lnSpc>
              <a:buFontTx/>
              <a:buNone/>
            </a:pPr>
            <a:r>
              <a:rPr lang="tr-TR" altLang="tr-TR" sz="2800">
                <a:solidFill>
                  <a:srgbClr val="000000"/>
                </a:solidFill>
                <a:latin typeface="Calibri" pitchFamily="34" charset="0"/>
              </a:rPr>
              <a:t> </a:t>
            </a:r>
          </a:p>
          <a:p>
            <a:pPr eaLnBrk="1" hangingPunct="1">
              <a:lnSpc>
                <a:spcPct val="90000"/>
              </a:lnSpc>
              <a:spcBef>
                <a:spcPct val="0"/>
              </a:spcBef>
              <a:buFontTx/>
              <a:buNone/>
            </a:pPr>
            <a:r>
              <a:rPr lang="tr-TR" altLang="tr-TR" sz="2800" b="1" i="1">
                <a:solidFill>
                  <a:srgbClr val="000000"/>
                </a:solidFill>
                <a:latin typeface="Adobe Caslon Pro" pitchFamily="18" charset="-94"/>
              </a:rPr>
              <a:t>Poa pratensis </a:t>
            </a:r>
            <a:r>
              <a:rPr lang="tr-TR" altLang="tr-TR" sz="2800" b="1">
                <a:solidFill>
                  <a:srgbClr val="000000"/>
                </a:solidFill>
                <a:latin typeface="Adobe Caslon Pro" pitchFamily="18" charset="-94"/>
              </a:rPr>
              <a:t>için;</a:t>
            </a:r>
            <a:endParaRPr lang="tr-TR" altLang="tr-TR" sz="2800" b="1">
              <a:solidFill>
                <a:srgbClr val="000000"/>
              </a:solidFill>
              <a:latin typeface="Calibri" pitchFamily="34" charset="0"/>
            </a:endParaRPr>
          </a:p>
          <a:p>
            <a:pPr eaLnBrk="1" hangingPunct="1">
              <a:lnSpc>
                <a:spcPct val="90000"/>
              </a:lnSpc>
              <a:spcBef>
                <a:spcPct val="0"/>
              </a:spcBef>
              <a:buFontTx/>
              <a:buNone/>
            </a:pPr>
            <a:r>
              <a:rPr lang="tr-TR" altLang="tr-TR" sz="2800" b="1">
                <a:solidFill>
                  <a:srgbClr val="FF0000"/>
                </a:solidFill>
                <a:latin typeface="Calibri" pitchFamily="34" charset="0"/>
              </a:rPr>
              <a:t>1</a:t>
            </a:r>
            <a:r>
              <a:rPr lang="tr-TR" altLang="tr-TR" sz="2800" b="1">
                <a:solidFill>
                  <a:srgbClr val="9BBB59"/>
                </a:solidFill>
                <a:latin typeface="Calibri" pitchFamily="34" charset="0"/>
              </a:rPr>
              <a:t>  </a:t>
            </a:r>
            <a:r>
              <a:rPr lang="tr-TR" altLang="tr-TR" sz="2800" b="1">
                <a:solidFill>
                  <a:srgbClr val="000000"/>
                </a:solidFill>
                <a:latin typeface="Calibri" pitchFamily="34" charset="0"/>
              </a:rPr>
              <a:t>ve</a:t>
            </a:r>
            <a:r>
              <a:rPr lang="tr-TR" altLang="tr-TR" sz="2800" b="1">
                <a:solidFill>
                  <a:srgbClr val="9BBB59"/>
                </a:solidFill>
                <a:latin typeface="Calibri" pitchFamily="34" charset="0"/>
              </a:rPr>
              <a:t> 2</a:t>
            </a:r>
            <a:r>
              <a:rPr lang="tr-TR" altLang="tr-TR" sz="2800">
                <a:solidFill>
                  <a:srgbClr val="000000"/>
                </a:solidFill>
                <a:latin typeface="Calibri" pitchFamily="34" charset="0"/>
              </a:rPr>
              <a:t> numaralı örnek parseller (plotlar veya quadratlar) uygun genişlikte olanlardır.</a:t>
            </a:r>
          </a:p>
        </p:txBody>
      </p:sp>
    </p:spTree>
    <p:extLst>
      <p:ext uri="{BB962C8B-B14F-4D97-AF65-F5344CB8AC3E}">
        <p14:creationId xmlns:p14="http://schemas.microsoft.com/office/powerpoint/2010/main" val="3377641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0" y="2209800"/>
            <a:ext cx="4248150" cy="4281488"/>
          </a:xfrm>
        </p:spPr>
        <p:txBody>
          <a:bodyPr>
            <a:normAutofit fontScale="77500" lnSpcReduction="20000"/>
          </a:bodyPr>
          <a:lstStyle/>
          <a:p>
            <a:pPr marL="0" indent="0" algn="just">
              <a:lnSpc>
                <a:spcPct val="130000"/>
              </a:lnSpc>
              <a:spcBef>
                <a:spcPts val="0"/>
              </a:spcBef>
              <a:buFontTx/>
              <a:buNone/>
              <a:defRPr/>
            </a:pPr>
            <a:r>
              <a:rPr lang="tr-TR" sz="2800" dirty="0" smtClean="0"/>
              <a:t>Burada farklı genişlikte iç içe geçmiş dört örnek parsel </a:t>
            </a:r>
            <a:r>
              <a:rPr lang="tr-TR" sz="2800" dirty="0"/>
              <a:t>(</a:t>
            </a:r>
            <a:r>
              <a:rPr lang="tr-TR" sz="2800" dirty="0" err="1" smtClean="0"/>
              <a:t>plot</a:t>
            </a:r>
            <a:r>
              <a:rPr lang="tr-TR" sz="2800" dirty="0" smtClean="0"/>
              <a:t> </a:t>
            </a:r>
            <a:r>
              <a:rPr lang="tr-TR" sz="2800" dirty="0"/>
              <a:t>veya </a:t>
            </a:r>
            <a:r>
              <a:rPr lang="tr-TR" sz="2800" dirty="0" err="1" smtClean="0"/>
              <a:t>quadrat</a:t>
            </a:r>
            <a:r>
              <a:rPr lang="tr-TR" sz="2800" dirty="0" smtClean="0"/>
              <a:t>) kullandık. </a:t>
            </a:r>
          </a:p>
          <a:p>
            <a:pPr marL="0" indent="0" algn="just">
              <a:lnSpc>
                <a:spcPct val="130000"/>
              </a:lnSpc>
              <a:spcBef>
                <a:spcPts val="0"/>
              </a:spcBef>
              <a:buFontTx/>
              <a:buNone/>
              <a:defRPr/>
            </a:pPr>
            <a:endParaRPr lang="tr-TR" sz="2800" dirty="0" smtClean="0"/>
          </a:p>
          <a:p>
            <a:pPr marL="0" indent="0" algn="just">
              <a:lnSpc>
                <a:spcPct val="130000"/>
              </a:lnSpc>
              <a:spcBef>
                <a:spcPts val="0"/>
              </a:spcBef>
              <a:buFontTx/>
              <a:buNone/>
              <a:defRPr/>
            </a:pPr>
            <a:r>
              <a:rPr lang="tr-TR" sz="2800" dirty="0" smtClean="0"/>
              <a:t>Elde ettiğimiz sonuçlar bize her iki tür için en </a:t>
            </a:r>
            <a:r>
              <a:rPr lang="tr-TR" sz="2800" dirty="0"/>
              <a:t>hassas </a:t>
            </a:r>
            <a:r>
              <a:rPr lang="tr-TR" sz="2800" dirty="0" err="1"/>
              <a:t>binomial</a:t>
            </a:r>
            <a:r>
              <a:rPr lang="tr-TR" sz="2800" dirty="0"/>
              <a:t> </a:t>
            </a:r>
            <a:r>
              <a:rPr lang="tr-TR" sz="2800" dirty="0" smtClean="0"/>
              <a:t>frekans dağılım aralığını veren </a:t>
            </a:r>
            <a:r>
              <a:rPr lang="tr-TR" sz="3100" b="1" dirty="0">
                <a:solidFill>
                  <a:schemeClr val="accent3"/>
                </a:solidFill>
              </a:rPr>
              <a:t>2</a:t>
            </a:r>
            <a:r>
              <a:rPr lang="tr-TR" sz="2800" dirty="0"/>
              <a:t> numaralı örnek parsel (</a:t>
            </a:r>
            <a:r>
              <a:rPr lang="tr-TR" sz="2800" dirty="0" err="1"/>
              <a:t>plot</a:t>
            </a:r>
            <a:r>
              <a:rPr lang="tr-TR" sz="2800" dirty="0"/>
              <a:t> veya </a:t>
            </a:r>
            <a:r>
              <a:rPr lang="tr-TR" sz="2800" dirty="0" err="1"/>
              <a:t>quadrat</a:t>
            </a:r>
            <a:r>
              <a:rPr lang="tr-TR" sz="2800" dirty="0"/>
              <a:t>) </a:t>
            </a:r>
            <a:r>
              <a:rPr lang="tr-TR" sz="2800" dirty="0" smtClean="0"/>
              <a:t>genişliğini seçmemizin doğru olacağını göstermektedir.</a:t>
            </a:r>
            <a:endParaRPr lang="tr-TR" sz="2800" dirty="0"/>
          </a:p>
        </p:txBody>
      </p:sp>
      <p:sp>
        <p:nvSpPr>
          <p:cNvPr id="112643"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6AC5D644-9333-4B57-8303-5BB3971F5FC1}" type="slidenum">
              <a:rPr lang="tr-TR" altLang="tr-TR" sz="1400"/>
              <a:pPr>
                <a:spcBef>
                  <a:spcPct val="0"/>
                </a:spcBef>
                <a:buFontTx/>
                <a:buNone/>
              </a:pPr>
              <a:t>43</a:t>
            </a:fld>
            <a:endParaRPr lang="tr-TR" altLang="tr-TR" sz="1400"/>
          </a:p>
        </p:txBody>
      </p:sp>
      <p:graphicFrame>
        <p:nvGraphicFramePr>
          <p:cNvPr id="5" name="Tablo 4"/>
          <p:cNvGraphicFramePr>
            <a:graphicFrameLocks noGrp="1"/>
          </p:cNvGraphicFramePr>
          <p:nvPr/>
        </p:nvGraphicFramePr>
        <p:xfrm>
          <a:off x="107950" y="146050"/>
          <a:ext cx="8640762" cy="1838411"/>
        </p:xfrm>
        <a:graphic>
          <a:graphicData uri="http://schemas.openxmlformats.org/drawingml/2006/table">
            <a:tbl>
              <a:tblPr firstRow="1" bandRow="1">
                <a:tableStyleId>{5C22544A-7EE6-4342-B048-85BDC9FD1C3A}</a:tableStyleId>
              </a:tblPr>
              <a:tblGrid>
                <a:gridCol w="1440130"/>
                <a:gridCol w="900079"/>
                <a:gridCol w="900079"/>
                <a:gridCol w="900079"/>
                <a:gridCol w="900079"/>
                <a:gridCol w="900079"/>
                <a:gridCol w="900079"/>
                <a:gridCol w="900079"/>
                <a:gridCol w="900079"/>
              </a:tblGrid>
              <a:tr h="592278">
                <a:tc>
                  <a:txBody>
                    <a:bodyPr/>
                    <a:lstStyle/>
                    <a:p>
                      <a:endParaRPr lang="tr-TR" sz="1700" dirty="0"/>
                    </a:p>
                  </a:txBody>
                  <a:tcPr marL="91438" marR="91438" marT="42281" marB="42281">
                    <a:solidFill>
                      <a:schemeClr val="accent1">
                        <a:alpha val="21000"/>
                      </a:schemeClr>
                    </a:solidFill>
                  </a:tcPr>
                </a:tc>
                <a:tc gridSpan="2">
                  <a:txBody>
                    <a:bodyPr/>
                    <a:lstStyle/>
                    <a:p>
                      <a:pPr algn="ctr"/>
                      <a:r>
                        <a:rPr lang="tr-TR" sz="1700" dirty="0" err="1" smtClean="0">
                          <a:solidFill>
                            <a:srgbClr val="FF0000"/>
                          </a:solidFill>
                        </a:rPr>
                        <a:t>Plot</a:t>
                      </a:r>
                      <a:r>
                        <a:rPr lang="tr-TR" sz="1700" dirty="0" smtClean="0">
                          <a:solidFill>
                            <a:srgbClr val="FF0000"/>
                          </a:solidFill>
                        </a:rPr>
                        <a:t> 1 (kırmızı)</a:t>
                      </a:r>
                      <a:endParaRPr lang="tr-TR" sz="1700" dirty="0">
                        <a:solidFill>
                          <a:srgbClr val="FF0000"/>
                        </a:solidFill>
                      </a:endParaRP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669900"/>
                          </a:solidFill>
                        </a:rPr>
                        <a:t>Plot</a:t>
                      </a:r>
                      <a:r>
                        <a:rPr lang="tr-TR" sz="1700" dirty="0" smtClean="0">
                          <a:solidFill>
                            <a:srgbClr val="669900"/>
                          </a:solidFill>
                        </a:rPr>
                        <a:t> 2 (yeşil)</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chemeClr val="accent6"/>
                          </a:solidFill>
                        </a:rPr>
                        <a:t>Plot</a:t>
                      </a:r>
                      <a:r>
                        <a:rPr lang="tr-TR" sz="1700" dirty="0" smtClean="0">
                          <a:solidFill>
                            <a:schemeClr val="accent6"/>
                          </a:solidFill>
                        </a:rPr>
                        <a:t> 3 (turuncu)</a:t>
                      </a:r>
                    </a:p>
                  </a:txBody>
                  <a:tcPr marL="91438" marR="91438" marT="42281" marB="42281">
                    <a:solidFill>
                      <a:schemeClr val="accent1">
                        <a:alpha val="21000"/>
                      </a:schemeClr>
                    </a:solidFill>
                  </a:tcPr>
                </a:tc>
                <a:tc hMerge="1">
                  <a:txBody>
                    <a:bodyPr/>
                    <a:lstStyle/>
                    <a:p>
                      <a:endParaRPr lang="tr-TR"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700" dirty="0" err="1" smtClean="0">
                          <a:solidFill>
                            <a:srgbClr val="0070C0"/>
                          </a:solidFill>
                        </a:rPr>
                        <a:t>Plot</a:t>
                      </a:r>
                      <a:r>
                        <a:rPr lang="tr-TR" sz="1700" dirty="0" smtClean="0">
                          <a:solidFill>
                            <a:srgbClr val="0070C0"/>
                          </a:solidFill>
                        </a:rPr>
                        <a:t> 4 (mavi)</a:t>
                      </a:r>
                    </a:p>
                  </a:txBody>
                  <a:tcPr marL="91438" marR="91438" marT="42281" marB="42281">
                    <a:solidFill>
                      <a:schemeClr val="accent1">
                        <a:alpha val="21000"/>
                      </a:schemeClr>
                    </a:solidFill>
                  </a:tcPr>
                </a:tc>
                <a:tc hMerge="1">
                  <a:txBody>
                    <a:bodyPr/>
                    <a:lstStyle/>
                    <a:p>
                      <a:endParaRPr lang="tr-TR" dirty="0"/>
                    </a:p>
                  </a:txBody>
                  <a:tcPr/>
                </a:tc>
              </a:tr>
              <a:tr h="423039">
                <a:tc>
                  <a:txBody>
                    <a:bodyPr/>
                    <a:lstStyle/>
                    <a:p>
                      <a:endParaRPr lang="tr-TR" sz="1700"/>
                    </a:p>
                  </a:txBody>
                  <a:tcPr marL="91438" marR="91438" marT="42281" marB="42281"/>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c>
                  <a:txBody>
                    <a:bodyPr/>
                    <a:lstStyle/>
                    <a:p>
                      <a:r>
                        <a:rPr lang="tr-TR" sz="1100" b="0" dirty="0" smtClean="0"/>
                        <a:t>Bulunma</a:t>
                      </a:r>
                      <a:endParaRPr lang="tr-TR" sz="1100" b="0" dirty="0"/>
                    </a:p>
                  </a:txBody>
                  <a:tcPr marL="91438" marR="91438" marT="42281" marB="42281" anchor="ctr"/>
                </a:tc>
                <a:tc>
                  <a:txBody>
                    <a:bodyPr/>
                    <a:lstStyle/>
                    <a:p>
                      <a:r>
                        <a:rPr lang="tr-TR" sz="1100" b="0" dirty="0" smtClean="0"/>
                        <a:t>Frekans (%)</a:t>
                      </a:r>
                      <a:endParaRPr lang="tr-TR" sz="1100" b="0" dirty="0"/>
                    </a:p>
                  </a:txBody>
                  <a:tcPr marL="91438" marR="91438" marT="42281" marB="42281" anchor="ctr"/>
                </a:tc>
              </a:tr>
              <a:tr h="479452">
                <a:tc>
                  <a:txBody>
                    <a:bodyPr/>
                    <a:lstStyle/>
                    <a:p>
                      <a:r>
                        <a:rPr lang="tr-TR" sz="1300" b="1" i="1" dirty="0" err="1" smtClean="0">
                          <a:latin typeface="Adobe Caslon Pro" pitchFamily="18" charset="-94"/>
                        </a:rPr>
                        <a:t>Prunella</a:t>
                      </a:r>
                      <a:r>
                        <a:rPr lang="tr-TR" sz="1300" b="1" i="1" dirty="0" smtClean="0">
                          <a:latin typeface="Adobe Caslon Pro" pitchFamily="18" charset="-94"/>
                        </a:rPr>
                        <a:t> </a:t>
                      </a:r>
                      <a:r>
                        <a:rPr lang="tr-TR" sz="1300" b="1" i="1" dirty="0" err="1" smtClean="0">
                          <a:latin typeface="Adobe Caslon Pro" pitchFamily="18" charset="-94"/>
                        </a:rPr>
                        <a:t>vulgaris</a:t>
                      </a:r>
                      <a:r>
                        <a:rPr lang="tr-TR" sz="1300" b="1" i="1" dirty="0" smtClean="0">
                          <a:latin typeface="Adobe Caslon Pro" pitchFamily="18" charset="-94"/>
                        </a:rPr>
                        <a:t> </a:t>
                      </a:r>
                      <a:endParaRPr lang="tr-TR" sz="1300" dirty="0"/>
                    </a:p>
                  </a:txBody>
                  <a:tcPr marL="91438" marR="91438" marT="42281" marB="42281"/>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%0</a:t>
                      </a:r>
                      <a:endParaRPr lang="tr-TR" sz="1700" dirty="0"/>
                    </a:p>
                  </a:txBody>
                  <a:tcPr marL="91438" marR="91438" marT="42281" marB="42281" anchor="ctr"/>
                </a:tc>
                <a:tc>
                  <a:txBody>
                    <a:bodyPr/>
                    <a:lstStyle/>
                    <a:p>
                      <a:pPr algn="ctr"/>
                      <a:r>
                        <a:rPr lang="tr-TR" sz="1700" dirty="0" smtClean="0"/>
                        <a:t>1</a:t>
                      </a:r>
                      <a:endParaRPr lang="tr-TR" sz="1700" dirty="0"/>
                    </a:p>
                  </a:txBody>
                  <a:tcPr marL="91438" marR="91438" marT="42281" marB="42281" anchor="ctr"/>
                </a:tc>
                <a:tc>
                  <a:txBody>
                    <a:bodyPr/>
                    <a:lstStyle/>
                    <a:p>
                      <a:pPr algn="ctr"/>
                      <a:r>
                        <a:rPr lang="tr-TR" sz="1700" dirty="0" smtClean="0"/>
                        <a:t>%25</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smtClean="0"/>
                        <a:t>%100</a:t>
                      </a:r>
                      <a:endParaRPr lang="tr-TR" sz="1700" dirty="0"/>
                    </a:p>
                  </a:txBody>
                  <a:tcPr marL="91438" marR="91438" marT="42281" marB="42281" anchor="ctr"/>
                </a:tc>
              </a:tr>
              <a:tr h="34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300" b="1" i="1" dirty="0" err="1" smtClean="0">
                          <a:latin typeface="Adobe Caslon Pro" pitchFamily="18" charset="-94"/>
                        </a:rPr>
                        <a:t>Poa</a:t>
                      </a:r>
                      <a:r>
                        <a:rPr lang="tr-TR" sz="1300" b="1" i="1" dirty="0" smtClean="0">
                          <a:latin typeface="Adobe Caslon Pro" pitchFamily="18" charset="-94"/>
                        </a:rPr>
                        <a:t> </a:t>
                      </a:r>
                      <a:r>
                        <a:rPr lang="tr-TR" sz="1300" b="1" i="1" dirty="0" err="1" smtClean="0">
                          <a:latin typeface="Adobe Caslon Pro" pitchFamily="18" charset="-94"/>
                        </a:rPr>
                        <a:t>pratensis</a:t>
                      </a:r>
                      <a:endParaRPr lang="tr-TR" sz="1300" b="1" dirty="0" smtClean="0"/>
                    </a:p>
                  </a:txBody>
                  <a:tcPr marL="91438" marR="91438" marT="42281" marB="42281"/>
                </a:tc>
                <a:tc>
                  <a:txBody>
                    <a:bodyPr/>
                    <a:lstStyle/>
                    <a:p>
                      <a:pPr algn="ctr"/>
                      <a:r>
                        <a:rPr lang="tr-TR" sz="1700" dirty="0" smtClean="0"/>
                        <a:t>2</a:t>
                      </a:r>
                      <a:endParaRPr lang="tr-TR" sz="1700" dirty="0"/>
                    </a:p>
                  </a:txBody>
                  <a:tcPr marL="91438" marR="91438" marT="42281" marB="42281" anchor="ctr"/>
                </a:tc>
                <a:tc>
                  <a:txBody>
                    <a:bodyPr/>
                    <a:lstStyle/>
                    <a:p>
                      <a:pPr algn="ctr"/>
                      <a:r>
                        <a:rPr lang="tr-TR" sz="1700" dirty="0" smtClean="0"/>
                        <a:t>%50</a:t>
                      </a:r>
                      <a:endParaRPr lang="tr-TR" sz="1700" dirty="0"/>
                    </a:p>
                  </a:txBody>
                  <a:tcPr marL="91438" marR="91438" marT="42281" marB="42281" anchor="ctr"/>
                </a:tc>
                <a:tc>
                  <a:txBody>
                    <a:bodyPr/>
                    <a:lstStyle/>
                    <a:p>
                      <a:pPr algn="ctr"/>
                      <a:r>
                        <a:rPr lang="tr-TR" sz="1700" dirty="0" smtClean="0"/>
                        <a:t>3</a:t>
                      </a:r>
                      <a:endParaRPr lang="tr-TR" sz="1700" dirty="0"/>
                    </a:p>
                  </a:txBody>
                  <a:tcPr marL="91438" marR="91438" marT="42281" marB="42281" anchor="ctr"/>
                </a:tc>
                <a:tc>
                  <a:txBody>
                    <a:bodyPr/>
                    <a:lstStyle/>
                    <a:p>
                      <a:pPr algn="ctr"/>
                      <a:r>
                        <a:rPr lang="tr-TR" sz="1700" dirty="0" smtClean="0"/>
                        <a:t>%75</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c>
                  <a:txBody>
                    <a:bodyPr/>
                    <a:lstStyle/>
                    <a:p>
                      <a:pPr algn="ctr"/>
                      <a:r>
                        <a:rPr lang="tr-TR" sz="1700" dirty="0" smtClean="0"/>
                        <a:t>4</a:t>
                      </a:r>
                      <a:endParaRPr lang="tr-TR" sz="1700" dirty="0"/>
                    </a:p>
                  </a:txBody>
                  <a:tcPr marL="91438" marR="91438" marT="42281" marB="42281" anchor="ctr"/>
                </a:tc>
                <a:tc>
                  <a:txBody>
                    <a:bodyPr/>
                    <a:lstStyle/>
                    <a:p>
                      <a:pPr algn="ctr"/>
                      <a:r>
                        <a:rPr lang="tr-TR" sz="1700" dirty="0" smtClean="0"/>
                        <a:t>%100</a:t>
                      </a:r>
                      <a:endParaRPr lang="tr-TR" sz="1700" dirty="0"/>
                    </a:p>
                  </a:txBody>
                  <a:tcPr marL="91438" marR="91438" marT="42281" marB="42281" anchor="ctr"/>
                </a:tc>
              </a:tr>
            </a:tbl>
          </a:graphicData>
        </a:graphic>
      </p:graphicFrame>
      <p:pic>
        <p:nvPicPr>
          <p:cNvPr id="112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935163"/>
            <a:ext cx="43783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284663" y="1282700"/>
            <a:ext cx="8636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Dikdörtgen 7"/>
          <p:cNvSpPr/>
          <p:nvPr/>
        </p:nvSpPr>
        <p:spPr>
          <a:xfrm>
            <a:off x="4284663" y="1617663"/>
            <a:ext cx="8636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 name="Dikdörtgen 1"/>
          <p:cNvSpPr/>
          <p:nvPr/>
        </p:nvSpPr>
        <p:spPr>
          <a:xfrm>
            <a:off x="3378200" y="219075"/>
            <a:ext cx="1800225" cy="175895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165184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Başlık 1"/>
          <p:cNvSpPr>
            <a:spLocks noGrp="1"/>
          </p:cNvSpPr>
          <p:nvPr>
            <p:ph type="title"/>
          </p:nvPr>
        </p:nvSpPr>
        <p:spPr/>
        <p:txBody>
          <a:bodyPr/>
          <a:lstStyle/>
          <a:p>
            <a:r>
              <a:rPr lang="tr-TR" altLang="tr-TR" sz="3600" smtClean="0"/>
              <a:t>Örnek parsel büyüklüğü kılavuzu</a:t>
            </a:r>
          </a:p>
        </p:txBody>
      </p:sp>
      <p:sp>
        <p:nvSpPr>
          <p:cNvPr id="3" name="İçerik Yer Tutucusu 2"/>
          <p:cNvSpPr>
            <a:spLocks noGrp="1"/>
          </p:cNvSpPr>
          <p:nvPr>
            <p:ph idx="1"/>
          </p:nvPr>
        </p:nvSpPr>
        <p:spPr/>
        <p:txBody>
          <a:bodyPr>
            <a:normAutofit fontScale="92500"/>
          </a:bodyPr>
          <a:lstStyle/>
          <a:p>
            <a:pPr marL="0" indent="0" algn="just">
              <a:buFontTx/>
              <a:buNone/>
              <a:defRPr/>
            </a:pPr>
            <a:r>
              <a:rPr lang="tr-TR" sz="2800" dirty="0" smtClean="0"/>
              <a:t>Frekans %20 - %80 olduğunda en büyük hassasiyet</a:t>
            </a:r>
          </a:p>
          <a:p>
            <a:pPr marL="0" indent="0" algn="just">
              <a:buFontTx/>
              <a:buNone/>
              <a:defRPr/>
            </a:pPr>
            <a:r>
              <a:rPr lang="tr-TR" sz="2800" dirty="0"/>
              <a:t> </a:t>
            </a:r>
            <a:r>
              <a:rPr lang="tr-TR" sz="2800" dirty="0" smtClean="0"/>
              <a:t> </a:t>
            </a:r>
            <a:r>
              <a:rPr lang="tr-TR" sz="2400" dirty="0" smtClean="0">
                <a:latin typeface="Adobe Caslon Pro" pitchFamily="18" charset="-94"/>
              </a:rPr>
              <a:t>Türlerin çoğunluğu için hedef %30 - %70 </a:t>
            </a:r>
            <a:r>
              <a:rPr lang="tr-TR" sz="2400" dirty="0" err="1" smtClean="0">
                <a:latin typeface="Adobe Caslon Pro" pitchFamily="18" charset="-94"/>
              </a:rPr>
              <a:t>dir</a:t>
            </a:r>
            <a:r>
              <a:rPr lang="tr-TR" sz="2400" dirty="0" smtClean="0">
                <a:latin typeface="Adobe Caslon Pro" pitchFamily="18" charset="-94"/>
              </a:rPr>
              <a:t>.</a:t>
            </a:r>
          </a:p>
          <a:p>
            <a:pPr marL="0" indent="0" algn="just">
              <a:buFontTx/>
              <a:buNone/>
              <a:defRPr/>
            </a:pPr>
            <a:r>
              <a:rPr lang="tr-TR" sz="2800" dirty="0" smtClean="0"/>
              <a:t>Eğer frekans ≤ </a:t>
            </a:r>
            <a:r>
              <a:rPr lang="tr-TR" sz="2800" b="1" i="1" dirty="0" smtClean="0">
                <a:solidFill>
                  <a:srgbClr val="FF0000"/>
                </a:solidFill>
              </a:rPr>
              <a:t>%10</a:t>
            </a:r>
            <a:r>
              <a:rPr lang="tr-TR" sz="2800" dirty="0" smtClean="0"/>
              <a:t>, örnek parsel büyüklüğünü arttır.</a:t>
            </a:r>
          </a:p>
          <a:p>
            <a:pPr marL="0" indent="0" algn="just">
              <a:buFontTx/>
              <a:buNone/>
              <a:defRPr/>
            </a:pPr>
            <a:r>
              <a:rPr lang="tr-TR" sz="2800" dirty="0"/>
              <a:t>Eğer frekans </a:t>
            </a:r>
            <a:r>
              <a:rPr lang="tr-TR" sz="2800" dirty="0" smtClean="0"/>
              <a:t>≥ </a:t>
            </a:r>
            <a:r>
              <a:rPr lang="tr-TR" sz="2800" b="1" i="1" dirty="0" smtClean="0">
                <a:solidFill>
                  <a:srgbClr val="FF0000"/>
                </a:solidFill>
              </a:rPr>
              <a:t>%90</a:t>
            </a:r>
            <a:r>
              <a:rPr lang="tr-TR" sz="2800" dirty="0"/>
              <a:t>, örnek parsel büyüklüğünü </a:t>
            </a:r>
            <a:r>
              <a:rPr lang="tr-TR" sz="2800" dirty="0" smtClean="0"/>
              <a:t>azalt.</a:t>
            </a:r>
          </a:p>
          <a:p>
            <a:pPr marL="0" indent="0" algn="just">
              <a:buFontTx/>
              <a:buNone/>
              <a:defRPr/>
            </a:pPr>
            <a:r>
              <a:rPr lang="tr-TR" sz="2800" dirty="0" smtClean="0"/>
              <a:t>Çoğu tür için uygun olan örnek parsel büyüklüğü seçin.</a:t>
            </a:r>
          </a:p>
          <a:p>
            <a:pPr marL="0" indent="0" algn="just">
              <a:buFontTx/>
              <a:buNone/>
              <a:defRPr/>
            </a:pPr>
            <a:r>
              <a:rPr lang="tr-TR" sz="2800" dirty="0" smtClean="0"/>
              <a:t>Tek bir örnek parsel büyüklüğü türlerin hepsi için çalışmıyorsa, </a:t>
            </a:r>
            <a:r>
              <a:rPr lang="tr-TR" sz="2800" b="1" dirty="0" smtClean="0">
                <a:solidFill>
                  <a:srgbClr val="FF0000"/>
                </a:solidFill>
              </a:rPr>
              <a:t>iç içe geçmiş örnek parseller (</a:t>
            </a:r>
            <a:r>
              <a:rPr lang="tr-TR" sz="2800" b="1" dirty="0" err="1" smtClean="0">
                <a:solidFill>
                  <a:srgbClr val="FF0000"/>
                </a:solidFill>
              </a:rPr>
              <a:t>nested</a:t>
            </a:r>
            <a:r>
              <a:rPr lang="tr-TR" sz="2800" b="1" dirty="0" smtClean="0">
                <a:solidFill>
                  <a:srgbClr val="FF0000"/>
                </a:solidFill>
              </a:rPr>
              <a:t> </a:t>
            </a:r>
            <a:r>
              <a:rPr lang="tr-TR" sz="2800" b="1" dirty="0" err="1" smtClean="0">
                <a:solidFill>
                  <a:srgbClr val="FF0000"/>
                </a:solidFill>
              </a:rPr>
              <a:t>plots</a:t>
            </a:r>
            <a:r>
              <a:rPr lang="tr-TR" sz="2800" b="1" dirty="0" smtClean="0">
                <a:solidFill>
                  <a:srgbClr val="FF0000"/>
                </a:solidFill>
              </a:rPr>
              <a:t>)</a:t>
            </a:r>
            <a:r>
              <a:rPr lang="tr-TR" sz="2800" dirty="0" smtClean="0"/>
              <a:t> kullanın.</a:t>
            </a:r>
            <a:endParaRPr lang="tr-TR" sz="2800" dirty="0"/>
          </a:p>
          <a:p>
            <a:pPr marL="0" indent="0" algn="just">
              <a:buFontTx/>
              <a:buNone/>
              <a:defRPr/>
            </a:pPr>
            <a:endParaRPr lang="tr-TR" sz="2800" dirty="0"/>
          </a:p>
        </p:txBody>
      </p:sp>
      <p:sp>
        <p:nvSpPr>
          <p:cNvPr id="113668"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C9AE402B-1E67-4076-9C6E-9199B19B0FD4}" type="slidenum">
              <a:rPr lang="tr-TR" altLang="tr-TR" sz="1400"/>
              <a:pPr>
                <a:spcBef>
                  <a:spcPct val="0"/>
                </a:spcBef>
                <a:buFontTx/>
                <a:buNone/>
              </a:pPr>
              <a:t>44</a:t>
            </a:fld>
            <a:endParaRPr lang="tr-TR" altLang="tr-TR" sz="1400"/>
          </a:p>
        </p:txBody>
      </p:sp>
    </p:spTree>
    <p:extLst>
      <p:ext uri="{BB962C8B-B14F-4D97-AF65-F5344CB8AC3E}">
        <p14:creationId xmlns:p14="http://schemas.microsoft.com/office/powerpoint/2010/main" val="39388318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7B28F87C-D3BE-4195-911C-DFD2A8601DBE}" type="slidenum">
              <a:rPr lang="tr-TR" altLang="tr-TR" sz="1400" smtClean="0"/>
              <a:pPr eaLnBrk="1" hangingPunct="1">
                <a:spcBef>
                  <a:spcPct val="0"/>
                </a:spcBef>
                <a:buFontTx/>
                <a:buNone/>
              </a:pPr>
              <a:t>45</a:t>
            </a:fld>
            <a:endParaRPr lang="tr-TR" altLang="tr-TR" sz="1400" smtClean="0"/>
          </a:p>
        </p:txBody>
      </p:sp>
      <p:sp>
        <p:nvSpPr>
          <p:cNvPr id="25603" name="Rectangle 2"/>
          <p:cNvSpPr>
            <a:spLocks noGrp="1" noChangeArrowheads="1"/>
          </p:cNvSpPr>
          <p:nvPr>
            <p:ph type="title"/>
          </p:nvPr>
        </p:nvSpPr>
        <p:spPr>
          <a:xfrm>
            <a:off x="468313" y="2349500"/>
            <a:ext cx="8229600" cy="1143000"/>
          </a:xfrm>
        </p:spPr>
        <p:txBody>
          <a:bodyPr/>
          <a:lstStyle/>
          <a:p>
            <a:pPr eaLnBrk="1" hangingPunct="1"/>
            <a:r>
              <a:rPr lang="tr-TR" altLang="tr-TR" b="1" smtClean="0"/>
              <a:t>Vejetasyonda Homojenlik</a:t>
            </a:r>
            <a:r>
              <a:rPr lang="tr-TR" altLang="tr-TR" smtClean="0"/>
              <a:t> </a:t>
            </a:r>
          </a:p>
        </p:txBody>
      </p:sp>
    </p:spTree>
    <p:extLst>
      <p:ext uri="{BB962C8B-B14F-4D97-AF65-F5344CB8AC3E}">
        <p14:creationId xmlns:p14="http://schemas.microsoft.com/office/powerpoint/2010/main" val="1530398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85E68B3-135B-446B-A075-2D5EC47A78E0}" type="slidenum">
              <a:rPr lang="tr-TR" altLang="tr-TR" sz="1400" smtClean="0"/>
              <a:pPr eaLnBrk="1" hangingPunct="1">
                <a:spcBef>
                  <a:spcPct val="0"/>
                </a:spcBef>
                <a:buFontTx/>
                <a:buNone/>
              </a:pPr>
              <a:t>46</a:t>
            </a:fld>
            <a:endParaRPr lang="tr-TR" altLang="tr-TR" sz="1400" smtClean="0"/>
          </a:p>
        </p:txBody>
      </p:sp>
      <p:sp>
        <p:nvSpPr>
          <p:cNvPr id="26627"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26628" name="Rectangle 3"/>
          <p:cNvSpPr>
            <a:spLocks noGrp="1" noChangeArrowheads="1"/>
          </p:cNvSpPr>
          <p:nvPr>
            <p:ph type="body" idx="1"/>
          </p:nvPr>
        </p:nvSpPr>
        <p:spPr>
          <a:xfrm>
            <a:off x="457200" y="1484784"/>
            <a:ext cx="8229600" cy="4641379"/>
          </a:xfrm>
        </p:spPr>
        <p:txBody>
          <a:bodyPr/>
          <a:lstStyle/>
          <a:p>
            <a:pPr marL="0" indent="0" algn="just" eaLnBrk="1" hangingPunct="1">
              <a:buNone/>
            </a:pPr>
            <a:r>
              <a:rPr lang="tr-TR" altLang="tr-TR" dirty="0" smtClean="0"/>
              <a:t>Ayrıntılı araştırmaya başlamadan önce vejetasyonun ve çevresinin homojenliğinin tespit edilmesi gerekir. </a:t>
            </a:r>
          </a:p>
        </p:txBody>
      </p:sp>
      <p:pic>
        <p:nvPicPr>
          <p:cNvPr id="26629" name="Picture 5" descr="stelprdb5409135_t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141663"/>
            <a:ext cx="51784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0758149">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r="48444"/>
          <a:stretch>
            <a:fillRect/>
          </a:stretch>
        </p:blipFill>
        <p:spPr bwMode="auto">
          <a:xfrm>
            <a:off x="5651500" y="3141663"/>
            <a:ext cx="31686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354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6671BA4-C9AE-4B8B-979E-9C2347EE73BE}" type="slidenum">
              <a:rPr lang="tr-TR" altLang="tr-TR" sz="1400" smtClean="0"/>
              <a:pPr eaLnBrk="1" hangingPunct="1">
                <a:spcBef>
                  <a:spcPct val="0"/>
                </a:spcBef>
                <a:buFontTx/>
                <a:buNone/>
              </a:pPr>
              <a:t>47</a:t>
            </a:fld>
            <a:endParaRPr lang="tr-TR" altLang="tr-TR" sz="1400" smtClean="0"/>
          </a:p>
        </p:txBody>
      </p:sp>
      <p:sp>
        <p:nvSpPr>
          <p:cNvPr id="27651"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27652" name="Rectangle 3"/>
          <p:cNvSpPr>
            <a:spLocks noGrp="1" noChangeArrowheads="1"/>
          </p:cNvSpPr>
          <p:nvPr>
            <p:ph type="body" idx="1"/>
          </p:nvPr>
        </p:nvSpPr>
        <p:spPr/>
        <p:txBody>
          <a:bodyPr/>
          <a:lstStyle/>
          <a:p>
            <a:pPr eaLnBrk="1" hangingPunct="1"/>
            <a:r>
              <a:rPr lang="tr-TR" altLang="tr-TR" smtClean="0"/>
              <a:t>Çevrede homojenlik; </a:t>
            </a:r>
          </a:p>
          <a:p>
            <a:pPr eaLnBrk="1" hangingPunct="1"/>
            <a:r>
              <a:rPr lang="tr-TR" altLang="tr-TR" smtClean="0"/>
              <a:t>   - Toprak özellikleri, </a:t>
            </a:r>
          </a:p>
          <a:p>
            <a:pPr eaLnBrk="1" hangingPunct="1"/>
            <a:r>
              <a:rPr lang="tr-TR" altLang="tr-TR" smtClean="0"/>
              <a:t>   - Bakı ve iklim şartları bakımından </a:t>
            </a:r>
          </a:p>
          <a:p>
            <a:pPr eaLnBrk="1" hangingPunct="1"/>
            <a:r>
              <a:rPr lang="tr-TR" altLang="tr-TR" smtClean="0"/>
              <a:t>                                      benzerlik anlaşılır. </a:t>
            </a:r>
          </a:p>
        </p:txBody>
      </p:sp>
    </p:spTree>
    <p:extLst>
      <p:ext uri="{BB962C8B-B14F-4D97-AF65-F5344CB8AC3E}">
        <p14:creationId xmlns:p14="http://schemas.microsoft.com/office/powerpoint/2010/main" val="230868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EFB075C5-F574-44FD-941C-1BAD3493DCE0}" type="slidenum">
              <a:rPr lang="tr-TR" altLang="tr-TR" sz="1400" smtClean="0"/>
              <a:pPr eaLnBrk="1" hangingPunct="1">
                <a:spcBef>
                  <a:spcPct val="0"/>
                </a:spcBef>
                <a:buFontTx/>
                <a:buNone/>
              </a:pPr>
              <a:t>48</a:t>
            </a:fld>
            <a:endParaRPr lang="tr-TR" altLang="tr-TR" sz="1400" smtClean="0"/>
          </a:p>
        </p:txBody>
      </p:sp>
      <p:sp>
        <p:nvSpPr>
          <p:cNvPr id="28675"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28676" name="Rectangle 3"/>
          <p:cNvSpPr>
            <a:spLocks noGrp="1" noChangeArrowheads="1"/>
          </p:cNvSpPr>
          <p:nvPr>
            <p:ph type="body" idx="1"/>
          </p:nvPr>
        </p:nvSpPr>
        <p:spPr>
          <a:xfrm>
            <a:off x="457200" y="1844675"/>
            <a:ext cx="8229600" cy="4281488"/>
          </a:xfrm>
        </p:spPr>
        <p:txBody>
          <a:bodyPr/>
          <a:lstStyle/>
          <a:p>
            <a:pPr eaLnBrk="1" hangingPunct="1"/>
            <a:r>
              <a:rPr lang="tr-TR" altLang="tr-TR" dirty="0" smtClean="0"/>
              <a:t>Bitki örtüsünde homojenlik;</a:t>
            </a:r>
          </a:p>
          <a:p>
            <a:pPr eaLnBrk="1" hangingPunct="1"/>
            <a:endParaRPr lang="tr-TR" altLang="tr-TR" dirty="0" smtClean="0"/>
          </a:p>
          <a:p>
            <a:pPr eaLnBrk="1" hangingPunct="1"/>
            <a:r>
              <a:rPr lang="tr-TR" altLang="tr-TR" dirty="0" smtClean="0"/>
              <a:t>   - </a:t>
            </a:r>
            <a:r>
              <a:rPr lang="tr-TR" altLang="tr-TR" dirty="0" err="1" smtClean="0"/>
              <a:t>Floristik</a:t>
            </a:r>
            <a:r>
              <a:rPr lang="tr-TR" altLang="tr-TR" dirty="0" smtClean="0"/>
              <a:t> kompozisyon ve strüktür  </a:t>
            </a:r>
          </a:p>
          <a:p>
            <a:pPr eaLnBrk="1" hangingPunct="1"/>
            <a:r>
              <a:rPr lang="tr-TR" altLang="tr-TR" dirty="0"/>
              <a:t> </a:t>
            </a:r>
            <a:r>
              <a:rPr lang="tr-TR" altLang="tr-TR" dirty="0" smtClean="0"/>
              <a:t>     bakımından benzerlik anlaşılır.</a:t>
            </a:r>
          </a:p>
        </p:txBody>
      </p:sp>
    </p:spTree>
    <p:extLst>
      <p:ext uri="{BB962C8B-B14F-4D97-AF65-F5344CB8AC3E}">
        <p14:creationId xmlns:p14="http://schemas.microsoft.com/office/powerpoint/2010/main" val="3140927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11B6697-03E0-4135-88FF-F74A6E98DD84}" type="slidenum">
              <a:rPr lang="tr-TR" altLang="tr-TR" sz="1400" smtClean="0"/>
              <a:pPr eaLnBrk="1" hangingPunct="1">
                <a:spcBef>
                  <a:spcPct val="0"/>
                </a:spcBef>
                <a:buFontTx/>
                <a:buNone/>
              </a:pPr>
              <a:t>49</a:t>
            </a:fld>
            <a:endParaRPr lang="tr-TR" altLang="tr-TR" sz="1400" smtClean="0"/>
          </a:p>
        </p:txBody>
      </p:sp>
      <p:sp>
        <p:nvSpPr>
          <p:cNvPr id="29699"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29700" name="Rectangle 3"/>
          <p:cNvSpPr>
            <a:spLocks noGrp="1" noChangeArrowheads="1"/>
          </p:cNvSpPr>
          <p:nvPr>
            <p:ph type="body" idx="1"/>
          </p:nvPr>
        </p:nvSpPr>
        <p:spPr/>
        <p:txBody>
          <a:bodyPr/>
          <a:lstStyle/>
          <a:p>
            <a:pPr eaLnBrk="1" hangingPunct="1"/>
            <a:r>
              <a:rPr lang="tr-TR" altLang="tr-TR" smtClean="0"/>
              <a:t>Homojenliğin tespiti;</a:t>
            </a:r>
          </a:p>
          <a:p>
            <a:pPr eaLnBrk="1" hangingPunct="1"/>
            <a:r>
              <a:rPr lang="tr-TR" altLang="tr-TR" smtClean="0"/>
              <a:t>  </a:t>
            </a:r>
          </a:p>
          <a:p>
            <a:pPr eaLnBrk="1" hangingPunct="1"/>
            <a:r>
              <a:rPr lang="tr-TR" altLang="tr-TR" smtClean="0"/>
              <a:t>     -- Kişisel tahmin</a:t>
            </a:r>
          </a:p>
          <a:p>
            <a:pPr eaLnBrk="1" hangingPunct="1"/>
            <a:r>
              <a:rPr lang="tr-TR" altLang="tr-TR" sz="2800" smtClean="0"/>
              <a:t>           Subjektif</a:t>
            </a:r>
          </a:p>
          <a:p>
            <a:pPr eaLnBrk="1" hangingPunct="1"/>
            <a:r>
              <a:rPr lang="tr-TR" altLang="tr-TR" sz="2800" smtClean="0"/>
              <a:t>           Kolay</a:t>
            </a:r>
          </a:p>
          <a:p>
            <a:pPr eaLnBrk="1" hangingPunct="1"/>
            <a:r>
              <a:rPr lang="tr-TR" altLang="tr-TR" sz="2800" smtClean="0"/>
              <a:t>           Tecrübeye dayalı</a:t>
            </a:r>
          </a:p>
          <a:p>
            <a:pPr eaLnBrk="1" hangingPunct="1"/>
            <a:r>
              <a:rPr lang="tr-TR" altLang="tr-TR" sz="2800" smtClean="0"/>
              <a:t>           Çok kullanılan</a:t>
            </a:r>
          </a:p>
        </p:txBody>
      </p:sp>
    </p:spTree>
    <p:extLst>
      <p:ext uri="{BB962C8B-B14F-4D97-AF65-F5344CB8AC3E}">
        <p14:creationId xmlns:p14="http://schemas.microsoft.com/office/powerpoint/2010/main" val="227486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5"/>
          <p:cNvSpPr>
            <a:spLocks noGrp="1"/>
          </p:cNvSpPr>
          <p:nvPr>
            <p:ph type="sldNum" sz="quarter" idx="12"/>
          </p:nvPr>
        </p:nvSpPr>
        <p:spPr/>
        <p:txBody>
          <a:bodyPr/>
          <a:lstStyle/>
          <a:p>
            <a:pPr>
              <a:defRPr/>
            </a:pPr>
            <a:fld id="{B4583B06-146F-44A1-9B49-B4B0343F6A4F}" type="slidenum">
              <a:rPr lang="tr-TR"/>
              <a:pPr>
                <a:defRPr/>
              </a:pPr>
              <a:t>5</a:t>
            </a:fld>
            <a:endParaRPr lang="tr-TR"/>
          </a:p>
        </p:txBody>
      </p:sp>
      <p:sp>
        <p:nvSpPr>
          <p:cNvPr id="68611" name="Rectangle 2"/>
          <p:cNvSpPr>
            <a:spLocks noGrp="1"/>
          </p:cNvSpPr>
          <p:nvPr>
            <p:ph type="title"/>
          </p:nvPr>
        </p:nvSpPr>
        <p:spPr>
          <a:xfrm>
            <a:off x="468313" y="1844675"/>
            <a:ext cx="8229600" cy="1143000"/>
          </a:xfrm>
        </p:spPr>
        <p:txBody>
          <a:bodyPr/>
          <a:lstStyle/>
          <a:p>
            <a:pPr eaLnBrk="1" hangingPunct="1"/>
            <a:r>
              <a:rPr lang="tr-TR" altLang="tr-TR" sz="4000" b="1" smtClean="0"/>
              <a:t>Plot (örnek parsel) Şekli ve Büyüklüğü</a:t>
            </a:r>
            <a:r>
              <a:rPr lang="tr-TR" altLang="tr-TR" sz="4000" smtClean="0"/>
              <a:t> </a:t>
            </a:r>
          </a:p>
        </p:txBody>
      </p:sp>
      <p:sp>
        <p:nvSpPr>
          <p:cNvPr id="68612" name="Rectangle 4"/>
          <p:cNvSpPr>
            <a:spLocks noChangeArrowheads="1"/>
          </p:cNvSpPr>
          <p:nvPr/>
        </p:nvSpPr>
        <p:spPr bwMode="auto">
          <a:xfrm>
            <a:off x="3059113" y="3429000"/>
            <a:ext cx="3152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800">
                <a:latin typeface="Arial" charset="0"/>
              </a:rPr>
              <a:t>Çevre / Alan oranı </a:t>
            </a:r>
          </a:p>
        </p:txBody>
      </p:sp>
    </p:spTree>
    <p:extLst>
      <p:ext uri="{BB962C8B-B14F-4D97-AF65-F5344CB8AC3E}">
        <p14:creationId xmlns:p14="http://schemas.microsoft.com/office/powerpoint/2010/main" val="20052317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CFF9BB6-ED71-45D9-9103-75B2FCA8430F}" type="slidenum">
              <a:rPr lang="tr-TR" altLang="tr-TR" sz="1400" smtClean="0"/>
              <a:pPr eaLnBrk="1" hangingPunct="1">
                <a:spcBef>
                  <a:spcPct val="0"/>
                </a:spcBef>
                <a:buFontTx/>
                <a:buNone/>
              </a:pPr>
              <a:t>50</a:t>
            </a:fld>
            <a:endParaRPr lang="tr-TR" altLang="tr-TR" sz="1400" smtClean="0"/>
          </a:p>
        </p:txBody>
      </p:sp>
      <p:sp>
        <p:nvSpPr>
          <p:cNvPr id="30723"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30724" name="Rectangle 3"/>
          <p:cNvSpPr>
            <a:spLocks noGrp="1" noChangeArrowheads="1"/>
          </p:cNvSpPr>
          <p:nvPr>
            <p:ph type="body" idx="1"/>
          </p:nvPr>
        </p:nvSpPr>
        <p:spPr/>
        <p:txBody>
          <a:bodyPr/>
          <a:lstStyle/>
          <a:p>
            <a:pPr eaLnBrk="1" hangingPunct="1"/>
            <a:r>
              <a:rPr lang="tr-TR" altLang="tr-TR" smtClean="0"/>
              <a:t>Homojenliğin tespiti;</a:t>
            </a:r>
          </a:p>
          <a:p>
            <a:pPr eaLnBrk="1" hangingPunct="1"/>
            <a:r>
              <a:rPr lang="tr-TR" altLang="tr-TR" smtClean="0"/>
              <a:t>          </a:t>
            </a:r>
          </a:p>
          <a:p>
            <a:pPr eaLnBrk="1" hangingPunct="1"/>
            <a:r>
              <a:rPr lang="tr-TR" altLang="tr-TR" smtClean="0"/>
              <a:t>       --- Sayısal olarak</a:t>
            </a:r>
          </a:p>
          <a:p>
            <a:pPr eaLnBrk="1" hangingPunct="1"/>
            <a:r>
              <a:rPr lang="tr-TR" altLang="tr-TR" sz="2800" smtClean="0"/>
              <a:t>                Objektif</a:t>
            </a:r>
          </a:p>
          <a:p>
            <a:pPr eaLnBrk="1" hangingPunct="1"/>
            <a:r>
              <a:rPr lang="tr-TR" altLang="tr-TR" sz="2800" smtClean="0"/>
              <a:t>                Zahmetli</a:t>
            </a:r>
          </a:p>
          <a:p>
            <a:pPr eaLnBrk="1" hangingPunct="1"/>
            <a:r>
              <a:rPr lang="tr-TR" altLang="tr-TR" sz="2800" smtClean="0"/>
              <a:t>                Değişmez</a:t>
            </a:r>
          </a:p>
          <a:p>
            <a:pPr eaLnBrk="1" hangingPunct="1"/>
            <a:r>
              <a:rPr lang="tr-TR" altLang="tr-TR" sz="2800" smtClean="0"/>
              <a:t>                Formüle dayalı</a:t>
            </a:r>
          </a:p>
          <a:p>
            <a:pPr eaLnBrk="1" hangingPunct="1"/>
            <a:r>
              <a:rPr lang="tr-TR" altLang="tr-TR" sz="2800" smtClean="0"/>
              <a:t>                Az kullanılan</a:t>
            </a:r>
          </a:p>
        </p:txBody>
      </p:sp>
    </p:spTree>
    <p:extLst>
      <p:ext uri="{BB962C8B-B14F-4D97-AF65-F5344CB8AC3E}">
        <p14:creationId xmlns:p14="http://schemas.microsoft.com/office/powerpoint/2010/main" val="11950863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2C919FA-1380-45AF-8932-5548557518D4}" type="slidenum">
              <a:rPr lang="tr-TR" altLang="tr-TR" sz="1400" smtClean="0"/>
              <a:pPr eaLnBrk="1" hangingPunct="1">
                <a:spcBef>
                  <a:spcPct val="0"/>
                </a:spcBef>
                <a:buFontTx/>
                <a:buNone/>
              </a:pPr>
              <a:t>51</a:t>
            </a:fld>
            <a:endParaRPr lang="tr-TR" altLang="tr-TR" sz="1400" smtClean="0"/>
          </a:p>
        </p:txBody>
      </p:sp>
      <p:sp>
        <p:nvSpPr>
          <p:cNvPr id="31747" name="Rectangle 2"/>
          <p:cNvSpPr>
            <a:spLocks noGrp="1" noChangeArrowheads="1"/>
          </p:cNvSpPr>
          <p:nvPr>
            <p:ph type="title"/>
          </p:nvPr>
        </p:nvSpPr>
        <p:spPr/>
        <p:txBody>
          <a:bodyPr/>
          <a:lstStyle/>
          <a:p>
            <a:pPr eaLnBrk="1" hangingPunct="1"/>
            <a:r>
              <a:rPr lang="tr-TR" altLang="tr-TR" sz="3200" b="1" smtClean="0"/>
              <a:t>Vejetasyonda Homojenlik</a:t>
            </a:r>
          </a:p>
        </p:txBody>
      </p:sp>
      <p:sp>
        <p:nvSpPr>
          <p:cNvPr id="31748" name="Rectangle 3"/>
          <p:cNvSpPr>
            <a:spLocks noGrp="1" noChangeArrowheads="1"/>
          </p:cNvSpPr>
          <p:nvPr>
            <p:ph type="body" idx="1"/>
          </p:nvPr>
        </p:nvSpPr>
        <p:spPr/>
        <p:txBody>
          <a:bodyPr>
            <a:normAutofit lnSpcReduction="10000"/>
          </a:bodyPr>
          <a:lstStyle/>
          <a:p>
            <a:pPr eaLnBrk="1" hangingPunct="1">
              <a:buFontTx/>
              <a:buNone/>
            </a:pPr>
            <a:r>
              <a:rPr lang="tr-TR" altLang="tr-TR" sz="2800" smtClean="0"/>
              <a:t>Homojenlik tür dağılış modelleriyle tespit edilebilir.</a:t>
            </a:r>
          </a:p>
          <a:p>
            <a:pPr eaLnBrk="1" hangingPunct="1">
              <a:buFontTx/>
              <a:buNone/>
            </a:pPr>
            <a:r>
              <a:rPr lang="tr-TR" altLang="tr-TR" b="1" smtClean="0"/>
              <a:t>                   </a:t>
            </a:r>
            <a:endParaRPr lang="tr-TR" altLang="tr-TR" sz="1800" b="1" smtClean="0"/>
          </a:p>
          <a:p>
            <a:pPr eaLnBrk="1" hangingPunct="1">
              <a:buFontTx/>
              <a:buNone/>
            </a:pPr>
            <a:r>
              <a:rPr lang="tr-TR" altLang="tr-TR" sz="1800" b="1" smtClean="0"/>
              <a:t>			     1		         2		            3</a:t>
            </a:r>
          </a:p>
          <a:p>
            <a:pPr eaLnBrk="1" hangingPunct="1">
              <a:buFontTx/>
              <a:buNone/>
            </a:pPr>
            <a:endParaRPr lang="tr-TR" altLang="tr-TR" sz="1800" b="1" smtClean="0"/>
          </a:p>
          <a:p>
            <a:pPr eaLnBrk="1" hangingPunct="1">
              <a:buFontTx/>
              <a:buNone/>
            </a:pPr>
            <a:endParaRPr lang="tr-TR" altLang="tr-TR" sz="1800" b="1" smtClean="0"/>
          </a:p>
          <a:p>
            <a:pPr eaLnBrk="1" hangingPunct="1">
              <a:buFontTx/>
              <a:buNone/>
            </a:pPr>
            <a:endParaRPr lang="tr-TR" altLang="tr-TR" sz="1800" b="1" smtClean="0"/>
          </a:p>
          <a:p>
            <a:pPr eaLnBrk="1" hangingPunct="1">
              <a:buFontTx/>
              <a:buNone/>
            </a:pPr>
            <a:endParaRPr lang="tr-TR" altLang="tr-TR" sz="1800" b="1" smtClean="0"/>
          </a:p>
          <a:p>
            <a:pPr eaLnBrk="1" hangingPunct="1"/>
            <a:endParaRPr lang="tr-TR" altLang="tr-TR" sz="1800" b="1" smtClean="0"/>
          </a:p>
          <a:p>
            <a:pPr eaLnBrk="1" hangingPunct="1"/>
            <a:r>
              <a:rPr lang="tr-TR" altLang="tr-TR" sz="1800" b="1" smtClean="0"/>
              <a:t>          Şekil 4.1. Bitki bireylerinin birliklerde dağılış modelleri</a:t>
            </a:r>
            <a:endParaRPr lang="tr-TR" altLang="tr-TR" sz="1800" b="1" i="1" smtClean="0"/>
          </a:p>
          <a:p>
            <a:pPr eaLnBrk="1" hangingPunct="1"/>
            <a:r>
              <a:rPr lang="tr-TR" altLang="tr-TR" sz="1800" i="1" smtClean="0"/>
              <a:t>              1- Düzenli (Muntazam) dağılış, 2- Rastgele dağılış, </a:t>
            </a:r>
          </a:p>
          <a:p>
            <a:pPr eaLnBrk="1" hangingPunct="1"/>
            <a:r>
              <a:rPr lang="tr-TR" altLang="tr-TR" sz="1800" i="1" smtClean="0"/>
              <a:t>                        3-Temaslı (küme şeklinde) dağılış</a:t>
            </a:r>
            <a:endParaRPr lang="tr-TR" altLang="tr-TR" sz="1800" smtClean="0"/>
          </a:p>
          <a:p>
            <a:pPr eaLnBrk="1" hangingPunct="1">
              <a:buFontTx/>
              <a:buNone/>
            </a:pPr>
            <a:r>
              <a:rPr lang="tr-TR" altLang="tr-TR" sz="2800" smtClean="0"/>
              <a:t>   </a:t>
            </a:r>
          </a:p>
        </p:txBody>
      </p:sp>
      <p:pic>
        <p:nvPicPr>
          <p:cNvPr id="317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068638"/>
            <a:ext cx="15113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뚉sĄ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068638"/>
            <a:ext cx="1455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6"/>
          <p:cNvSpPr>
            <a:spLocks noChangeArrowheads="1"/>
          </p:cNvSpPr>
          <p:nvPr/>
        </p:nvSpPr>
        <p:spPr bwMode="auto">
          <a:xfrm>
            <a:off x="0" y="0"/>
            <a:ext cx="6731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tr-TR" altLang="tr-TR" sz="1000" b="1">
                <a:cs typeface="Times New Roman" pitchFamily="18" charset="0"/>
              </a:rPr>
              <a:t>              </a:t>
            </a:r>
            <a:endParaRPr lang="tr-TR" altLang="tr-TR" sz="1800"/>
          </a:p>
        </p:txBody>
      </p:sp>
      <p:sp>
        <p:nvSpPr>
          <p:cNvPr id="31752" name="Rectangle 7"/>
          <p:cNvSpPr>
            <a:spLocks noChangeArrowheads="1"/>
          </p:cNvSpPr>
          <p:nvPr/>
        </p:nvSpPr>
        <p:spPr bwMode="auto">
          <a:xfrm>
            <a:off x="0" y="1292225"/>
            <a:ext cx="1098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tr-TR" altLang="tr-TR" sz="1000" b="1">
                <a:cs typeface="Times New Roman" pitchFamily="18" charset="0"/>
              </a:rPr>
              <a:t>	</a:t>
            </a:r>
            <a:endParaRPr lang="tr-TR" altLang="tr-TR" sz="1800"/>
          </a:p>
        </p:txBody>
      </p:sp>
      <p:sp>
        <p:nvSpPr>
          <p:cNvPr id="31753" name="Rectangle 8"/>
          <p:cNvSpPr>
            <a:spLocks noChangeArrowheads="1"/>
          </p:cNvSpPr>
          <p:nvPr/>
        </p:nvSpPr>
        <p:spPr bwMode="auto">
          <a:xfrm>
            <a:off x="0" y="2546350"/>
            <a:ext cx="2159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tr-TR" altLang="tr-TR" sz="900"/>
              <a:t> </a:t>
            </a:r>
            <a:endParaRPr lang="tr-TR" altLang="tr-TR" sz="1800"/>
          </a:p>
        </p:txBody>
      </p:sp>
      <p:sp>
        <p:nvSpPr>
          <p:cNvPr id="31754" name="Rectangle 9"/>
          <p:cNvSpPr>
            <a:spLocks noChangeArrowheads="1"/>
          </p:cNvSpPr>
          <p:nvPr/>
        </p:nvSpPr>
        <p:spPr bwMode="auto">
          <a:xfrm>
            <a:off x="2051050" y="3141663"/>
            <a:ext cx="1439863" cy="1081087"/>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tr-TR" altLang="tr-TR" sz="1200" b="1">
                <a:latin typeface="Times New Roman" pitchFamily="18" charset="0"/>
              </a:rPr>
              <a:t>.     .     .     .     .     .     .     .     .     .     .     .     .     .     .     .     .     .     .     .     .     .     .     .     .     .     .     .     .     .</a:t>
            </a:r>
            <a:endParaRPr lang="tr-TR" altLang="tr-TR" sz="1800"/>
          </a:p>
        </p:txBody>
      </p:sp>
    </p:spTree>
    <p:extLst>
      <p:ext uri="{BB962C8B-B14F-4D97-AF65-F5344CB8AC3E}">
        <p14:creationId xmlns:p14="http://schemas.microsoft.com/office/powerpoint/2010/main" val="4210992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FC0053CD-01AA-4290-9C7D-620A89656FF4}" type="slidenum">
              <a:rPr lang="tr-TR" altLang="tr-TR" sz="1400" smtClean="0"/>
              <a:pPr eaLnBrk="1" hangingPunct="1">
                <a:spcBef>
                  <a:spcPct val="0"/>
                </a:spcBef>
                <a:buFontTx/>
                <a:buNone/>
              </a:pPr>
              <a:t>52</a:t>
            </a:fld>
            <a:endParaRPr lang="tr-TR" altLang="tr-TR" sz="1400" smtClean="0"/>
          </a:p>
        </p:txBody>
      </p:sp>
      <p:sp>
        <p:nvSpPr>
          <p:cNvPr id="32771" name="Rectangle 2"/>
          <p:cNvSpPr>
            <a:spLocks noGrp="1" noChangeArrowheads="1"/>
          </p:cNvSpPr>
          <p:nvPr>
            <p:ph type="title"/>
          </p:nvPr>
        </p:nvSpPr>
        <p:spPr/>
        <p:txBody>
          <a:bodyPr/>
          <a:lstStyle/>
          <a:p>
            <a:pPr eaLnBrk="1" hangingPunct="1"/>
            <a:r>
              <a:rPr lang="tr-TR" altLang="tr-TR" sz="3600" b="1" smtClean="0"/>
              <a:t>Vejetasyonda Homojenlik</a:t>
            </a:r>
          </a:p>
        </p:txBody>
      </p:sp>
      <p:sp>
        <p:nvSpPr>
          <p:cNvPr id="32772"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tr-TR" altLang="tr-TR" sz="2800" smtClean="0"/>
              <a:t>Poisson formülü;</a:t>
            </a:r>
          </a:p>
          <a:p>
            <a:pPr eaLnBrk="1" hangingPunct="1">
              <a:lnSpc>
                <a:spcPct val="80000"/>
              </a:lnSpc>
            </a:pPr>
            <a:endParaRPr lang="tr-TR" altLang="tr-TR" sz="2800" smtClean="0"/>
          </a:p>
          <a:p>
            <a:pPr eaLnBrk="1" hangingPunct="1">
              <a:lnSpc>
                <a:spcPct val="80000"/>
              </a:lnSpc>
            </a:pPr>
            <a:r>
              <a:rPr lang="tr-TR" altLang="tr-TR" sz="2000" smtClean="0"/>
              <a:t>Varyans</a:t>
            </a:r>
          </a:p>
          <a:p>
            <a:pPr eaLnBrk="1" hangingPunct="1">
              <a:lnSpc>
                <a:spcPct val="80000"/>
              </a:lnSpc>
            </a:pPr>
            <a:r>
              <a:rPr lang="tr-TR" altLang="tr-TR" sz="2000" smtClean="0"/>
              <a:t>		= 1 veya 1’e yakınsa rastgele dağılmış,</a:t>
            </a:r>
          </a:p>
          <a:p>
            <a:pPr eaLnBrk="1" hangingPunct="1">
              <a:lnSpc>
                <a:spcPct val="80000"/>
              </a:lnSpc>
            </a:pPr>
            <a:r>
              <a:rPr lang="tr-TR" altLang="tr-TR" sz="2000" smtClean="0"/>
              <a:t>Ortalama</a:t>
            </a:r>
          </a:p>
          <a:p>
            <a:pPr eaLnBrk="1" hangingPunct="1">
              <a:lnSpc>
                <a:spcPct val="80000"/>
              </a:lnSpc>
            </a:pPr>
            <a:endParaRPr lang="tr-TR" altLang="tr-TR" sz="2000" smtClean="0"/>
          </a:p>
          <a:p>
            <a:pPr eaLnBrk="1" hangingPunct="1">
              <a:lnSpc>
                <a:spcPct val="80000"/>
              </a:lnSpc>
            </a:pPr>
            <a:r>
              <a:rPr lang="tr-TR" altLang="tr-TR" sz="2000" smtClean="0"/>
              <a:t>Varyans</a:t>
            </a:r>
          </a:p>
          <a:p>
            <a:pPr eaLnBrk="1" hangingPunct="1">
              <a:lnSpc>
                <a:spcPct val="80000"/>
              </a:lnSpc>
            </a:pPr>
            <a:r>
              <a:rPr lang="tr-TR" altLang="tr-TR" sz="2000" smtClean="0"/>
              <a:t>		&lt; 1 ise muntazam (düzenli) dağılmış,</a:t>
            </a:r>
          </a:p>
          <a:p>
            <a:pPr eaLnBrk="1" hangingPunct="1">
              <a:lnSpc>
                <a:spcPct val="80000"/>
              </a:lnSpc>
            </a:pPr>
            <a:r>
              <a:rPr lang="tr-TR" altLang="tr-TR" sz="2000" smtClean="0"/>
              <a:t>Ortalama</a:t>
            </a:r>
          </a:p>
          <a:p>
            <a:pPr eaLnBrk="1" hangingPunct="1">
              <a:lnSpc>
                <a:spcPct val="80000"/>
              </a:lnSpc>
            </a:pPr>
            <a:endParaRPr lang="tr-TR" altLang="tr-TR" sz="2000" smtClean="0"/>
          </a:p>
          <a:p>
            <a:pPr eaLnBrk="1" hangingPunct="1">
              <a:lnSpc>
                <a:spcPct val="80000"/>
              </a:lnSpc>
            </a:pPr>
            <a:r>
              <a:rPr lang="tr-TR" altLang="tr-TR" sz="2000" smtClean="0"/>
              <a:t>Varyans</a:t>
            </a:r>
          </a:p>
          <a:p>
            <a:pPr eaLnBrk="1" hangingPunct="1">
              <a:lnSpc>
                <a:spcPct val="80000"/>
              </a:lnSpc>
            </a:pPr>
            <a:r>
              <a:rPr lang="tr-TR" altLang="tr-TR" sz="2000" smtClean="0"/>
              <a:t>		&gt; 1 ise temaslı (Küme şeklinde) dağılmıştır.</a:t>
            </a:r>
          </a:p>
          <a:p>
            <a:pPr eaLnBrk="1" hangingPunct="1">
              <a:lnSpc>
                <a:spcPct val="80000"/>
              </a:lnSpc>
            </a:pPr>
            <a:r>
              <a:rPr lang="tr-TR" altLang="tr-TR" sz="2000" smtClean="0"/>
              <a:t>Ortalama</a:t>
            </a:r>
          </a:p>
          <a:p>
            <a:pPr eaLnBrk="1" hangingPunct="1">
              <a:lnSpc>
                <a:spcPct val="80000"/>
              </a:lnSpc>
            </a:pPr>
            <a:endParaRPr lang="tr-TR" altLang="tr-TR" sz="1400" smtClean="0"/>
          </a:p>
          <a:p>
            <a:pPr eaLnBrk="1" hangingPunct="1">
              <a:lnSpc>
                <a:spcPct val="80000"/>
              </a:lnSpc>
            </a:pPr>
            <a:r>
              <a:rPr lang="tr-TR" altLang="tr-TR" sz="1800" smtClean="0"/>
              <a:t>Dağılışta yer alan her ferde</a:t>
            </a:r>
            <a:r>
              <a:rPr lang="tr-TR" altLang="tr-TR" sz="1800" b="1" smtClean="0"/>
              <a:t> varyans</a:t>
            </a:r>
            <a:r>
              <a:rPr lang="tr-TR" altLang="tr-TR" sz="1800" smtClean="0"/>
              <a:t> denir.</a:t>
            </a:r>
          </a:p>
        </p:txBody>
      </p:sp>
      <p:sp>
        <p:nvSpPr>
          <p:cNvPr id="32773" name="Line 4"/>
          <p:cNvSpPr>
            <a:spLocks noChangeShapeType="1"/>
          </p:cNvSpPr>
          <p:nvPr/>
        </p:nvSpPr>
        <p:spPr bwMode="auto">
          <a:xfrm>
            <a:off x="900113" y="2852738"/>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2774" name="Line 5"/>
          <p:cNvSpPr>
            <a:spLocks noChangeShapeType="1"/>
          </p:cNvSpPr>
          <p:nvPr/>
        </p:nvSpPr>
        <p:spPr bwMode="auto">
          <a:xfrm>
            <a:off x="827088" y="4076700"/>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2775" name="Line 6"/>
          <p:cNvSpPr>
            <a:spLocks noChangeShapeType="1"/>
          </p:cNvSpPr>
          <p:nvPr/>
        </p:nvSpPr>
        <p:spPr bwMode="auto">
          <a:xfrm>
            <a:off x="900113" y="5300663"/>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402725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658A717F-C4E6-47DA-8455-5B8F1586F9BB}" type="slidenum">
              <a:rPr lang="tr-TR" altLang="tr-TR" sz="1400" smtClean="0"/>
              <a:pPr eaLnBrk="1" hangingPunct="1">
                <a:spcBef>
                  <a:spcPct val="0"/>
                </a:spcBef>
                <a:buFontTx/>
                <a:buNone/>
              </a:pPr>
              <a:t>53</a:t>
            </a:fld>
            <a:endParaRPr lang="tr-TR" altLang="tr-TR" sz="1400" smtClean="0"/>
          </a:p>
        </p:txBody>
      </p:sp>
      <p:sp>
        <p:nvSpPr>
          <p:cNvPr id="33795" name="Rectangle 2"/>
          <p:cNvSpPr>
            <a:spLocks noGrp="1" noChangeArrowheads="1"/>
          </p:cNvSpPr>
          <p:nvPr>
            <p:ph type="title"/>
          </p:nvPr>
        </p:nvSpPr>
        <p:spPr/>
        <p:txBody>
          <a:bodyPr/>
          <a:lstStyle/>
          <a:p>
            <a:pPr eaLnBrk="1" hangingPunct="1"/>
            <a:r>
              <a:rPr lang="tr-TR" altLang="tr-TR" sz="3600" b="1" smtClean="0"/>
              <a:t>Vejetasyonda Homojenlik</a:t>
            </a:r>
          </a:p>
        </p:txBody>
      </p:sp>
      <p:sp>
        <p:nvSpPr>
          <p:cNvPr id="33796" name="Rectangle 3"/>
          <p:cNvSpPr>
            <a:spLocks noGrp="1" noChangeArrowheads="1"/>
          </p:cNvSpPr>
          <p:nvPr>
            <p:ph type="body" idx="1"/>
          </p:nvPr>
        </p:nvSpPr>
        <p:spPr/>
        <p:txBody>
          <a:bodyPr/>
          <a:lstStyle/>
          <a:p>
            <a:pPr eaLnBrk="1" hangingPunct="1"/>
            <a:r>
              <a:rPr lang="tr-TR" altLang="tr-TR" smtClean="0"/>
              <a:t>ÖRNEK :</a:t>
            </a:r>
          </a:p>
          <a:p>
            <a:pPr eaLnBrk="1" hangingPunct="1"/>
            <a:endParaRPr lang="tr-TR" altLang="tr-TR" smtClean="0"/>
          </a:p>
          <a:p>
            <a:pPr eaLnBrk="1" hangingPunct="1"/>
            <a:r>
              <a:rPr lang="tr-TR" altLang="tr-TR" smtClean="0"/>
              <a:t>A = 5, </a:t>
            </a:r>
          </a:p>
          <a:p>
            <a:pPr eaLnBrk="1" hangingPunct="1"/>
            <a:r>
              <a:rPr lang="tr-TR" altLang="tr-TR" smtClean="0"/>
              <a:t>B = 4, </a:t>
            </a:r>
          </a:p>
          <a:p>
            <a:pPr eaLnBrk="1" hangingPunct="1"/>
            <a:r>
              <a:rPr lang="tr-TR" altLang="tr-TR" smtClean="0"/>
              <a:t>C = 3, </a:t>
            </a:r>
          </a:p>
          <a:p>
            <a:pPr eaLnBrk="1" hangingPunct="1"/>
            <a:r>
              <a:rPr lang="tr-TR" altLang="tr-TR" smtClean="0"/>
              <a:t>D = 2 </a:t>
            </a:r>
          </a:p>
          <a:p>
            <a:pPr eaLnBrk="1" hangingPunct="1"/>
            <a:r>
              <a:rPr lang="tr-TR" altLang="tr-TR" smtClean="0"/>
              <a:t>E = 1      olsun.</a:t>
            </a:r>
          </a:p>
        </p:txBody>
      </p:sp>
    </p:spTree>
    <p:extLst>
      <p:ext uri="{BB962C8B-B14F-4D97-AF65-F5344CB8AC3E}">
        <p14:creationId xmlns:p14="http://schemas.microsoft.com/office/powerpoint/2010/main" val="24459436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E88F7F74-E43C-4D4D-BE31-903A9005BB79}" type="slidenum">
              <a:rPr lang="tr-TR" altLang="tr-TR" sz="1400" smtClean="0"/>
              <a:pPr eaLnBrk="1" hangingPunct="1">
                <a:spcBef>
                  <a:spcPct val="0"/>
                </a:spcBef>
                <a:buFontTx/>
                <a:buNone/>
              </a:pPr>
              <a:t>54</a:t>
            </a:fld>
            <a:endParaRPr lang="tr-TR" altLang="tr-TR" sz="1400" smtClean="0"/>
          </a:p>
        </p:txBody>
      </p:sp>
      <p:sp>
        <p:nvSpPr>
          <p:cNvPr id="34819" name="Rectangle 2"/>
          <p:cNvSpPr>
            <a:spLocks noGrp="1" noChangeArrowheads="1"/>
          </p:cNvSpPr>
          <p:nvPr>
            <p:ph type="title"/>
          </p:nvPr>
        </p:nvSpPr>
        <p:spPr/>
        <p:txBody>
          <a:bodyPr/>
          <a:lstStyle/>
          <a:p>
            <a:pPr eaLnBrk="1" hangingPunct="1"/>
            <a:r>
              <a:rPr lang="tr-TR" altLang="tr-TR" sz="3600" b="1" smtClean="0"/>
              <a:t>Vejetasyonda Homojenlik</a:t>
            </a:r>
          </a:p>
        </p:txBody>
      </p:sp>
      <p:sp>
        <p:nvSpPr>
          <p:cNvPr id="34820" name="Rectangle 3"/>
          <p:cNvSpPr>
            <a:spLocks noGrp="1" noChangeArrowheads="1"/>
          </p:cNvSpPr>
          <p:nvPr>
            <p:ph type="body" idx="1"/>
          </p:nvPr>
        </p:nvSpPr>
        <p:spPr>
          <a:xfrm>
            <a:off x="457200" y="2204864"/>
            <a:ext cx="8229600" cy="3921299"/>
          </a:xfrm>
        </p:spPr>
        <p:txBody>
          <a:bodyPr/>
          <a:lstStyle/>
          <a:p>
            <a:pPr eaLnBrk="1" hangingPunct="1"/>
            <a:endParaRPr lang="tr-TR" altLang="tr-TR" dirty="0" smtClean="0"/>
          </a:p>
          <a:p>
            <a:pPr eaLnBrk="1" hangingPunct="1"/>
            <a:r>
              <a:rPr lang="tr-TR" altLang="tr-TR" sz="1800" dirty="0" smtClean="0"/>
              <a:t>		Tüm bireylerin (tüm </a:t>
            </a:r>
            <a:r>
              <a:rPr lang="tr-TR" altLang="tr-TR" sz="1800" dirty="0" err="1" smtClean="0"/>
              <a:t>varyansların</a:t>
            </a:r>
            <a:r>
              <a:rPr lang="tr-TR" altLang="tr-TR" sz="1800" dirty="0" smtClean="0"/>
              <a:t>) toplamı (15)</a:t>
            </a:r>
          </a:p>
          <a:p>
            <a:pPr eaLnBrk="1" hangingPunct="1"/>
            <a:r>
              <a:rPr lang="tr-TR" altLang="tr-TR" sz="1800" dirty="0" smtClean="0"/>
              <a:t>Ortalama =					                      = 3.0</a:t>
            </a:r>
          </a:p>
          <a:p>
            <a:pPr eaLnBrk="1" hangingPunct="1"/>
            <a:r>
              <a:rPr lang="tr-TR" altLang="tr-TR" sz="1800" dirty="0" smtClean="0"/>
              <a:t>		             Toplam tür sayısı</a:t>
            </a:r>
            <a:r>
              <a:rPr lang="tr-TR" altLang="tr-TR" sz="1800" dirty="0"/>
              <a:t> </a:t>
            </a:r>
            <a:r>
              <a:rPr lang="tr-TR" altLang="tr-TR" sz="1800" dirty="0" smtClean="0"/>
              <a:t>(5)</a:t>
            </a:r>
          </a:p>
        </p:txBody>
      </p:sp>
      <p:sp>
        <p:nvSpPr>
          <p:cNvPr id="34821" name="Line 4"/>
          <p:cNvSpPr>
            <a:spLocks noChangeShapeType="1"/>
          </p:cNvSpPr>
          <p:nvPr/>
        </p:nvSpPr>
        <p:spPr bwMode="auto">
          <a:xfrm>
            <a:off x="1979712" y="3284984"/>
            <a:ext cx="48961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9185810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C0E92C12-9654-4B4F-B061-F1EB1E3753A3}" type="slidenum">
              <a:rPr lang="tr-TR" altLang="tr-TR" sz="1400" smtClean="0"/>
              <a:pPr eaLnBrk="1" hangingPunct="1">
                <a:spcBef>
                  <a:spcPct val="0"/>
                </a:spcBef>
                <a:buFontTx/>
                <a:buNone/>
              </a:pPr>
              <a:t>55</a:t>
            </a:fld>
            <a:endParaRPr lang="tr-TR" altLang="tr-TR" sz="1400" smtClean="0"/>
          </a:p>
        </p:txBody>
      </p:sp>
      <p:sp>
        <p:nvSpPr>
          <p:cNvPr id="35843" name="Rectangle 2"/>
          <p:cNvSpPr>
            <a:spLocks noGrp="1" noChangeArrowheads="1"/>
          </p:cNvSpPr>
          <p:nvPr>
            <p:ph type="title"/>
          </p:nvPr>
        </p:nvSpPr>
        <p:spPr/>
        <p:txBody>
          <a:bodyPr/>
          <a:lstStyle/>
          <a:p>
            <a:pPr eaLnBrk="1" hangingPunct="1"/>
            <a:r>
              <a:rPr lang="tr-TR" altLang="tr-TR" sz="3600" b="1" smtClean="0"/>
              <a:t>Vejetasyonda Homojenlik</a:t>
            </a:r>
          </a:p>
        </p:txBody>
      </p:sp>
      <mc:AlternateContent xmlns:mc="http://schemas.openxmlformats.org/markup-compatibility/2006" xmlns:a14="http://schemas.microsoft.com/office/drawing/2010/main">
        <mc:Choice Requires="a14">
          <p:sp>
            <p:nvSpPr>
              <p:cNvPr id="35844" name="Rectangle 3"/>
              <p:cNvSpPr>
                <a:spLocks noGrp="1" noChangeArrowheads="1"/>
              </p:cNvSpPr>
              <p:nvPr>
                <p:ph type="body" idx="1"/>
              </p:nvPr>
            </p:nvSpPr>
            <p:spPr>
              <a:xfrm>
                <a:off x="827584" y="1600201"/>
                <a:ext cx="7560840" cy="3556992"/>
              </a:xfrm>
              <a:solidFill>
                <a:srgbClr val="FF0000">
                  <a:alpha val="20000"/>
                </a:srgbClr>
              </a:solidFill>
            </p:spPr>
            <p:txBody>
              <a:bodyPr/>
              <a:lstStyle/>
              <a:p>
                <a:pPr marL="0" indent="0">
                  <a:lnSpc>
                    <a:spcPct val="80000"/>
                  </a:lnSpc>
                  <a:buNone/>
                </a:pPr>
                <a:r>
                  <a:rPr lang="tr-TR" altLang="tr-TR" sz="2000" b="1" dirty="0" smtClean="0"/>
                  <a:t>A    türü için =	</a:t>
                </a:r>
                <a14:m>
                  <m:oMath xmlns:m="http://schemas.openxmlformats.org/officeDocument/2006/math">
                    <m:f>
                      <m:fPr>
                        <m:ctrlPr>
                          <a:rPr lang="tr-TR" altLang="tr-TR" sz="2000" b="1" i="1" smtClean="0">
                            <a:latin typeface="Cambria Math"/>
                          </a:rPr>
                        </m:ctrlPr>
                      </m:fPr>
                      <m:num>
                        <m:r>
                          <m:rPr>
                            <m:nor/>
                          </m:rPr>
                          <a:rPr lang="tr-TR" altLang="tr-TR" sz="2000" b="1" dirty="0"/>
                          <m:t>Varyans</m:t>
                        </m:r>
                      </m:num>
                      <m:den>
                        <m:r>
                          <m:rPr>
                            <m:nor/>
                          </m:rPr>
                          <a:rPr lang="tr-TR" altLang="tr-TR" sz="2000" b="1" dirty="0"/>
                          <m:t>Ortalama</m:t>
                        </m:r>
                      </m:den>
                    </m:f>
                  </m:oMath>
                </a14:m>
                <a:r>
                  <a:rPr lang="tr-TR" altLang="tr-TR" sz="2000" b="1" dirty="0" smtClean="0"/>
                  <a:t> = </a:t>
                </a:r>
                <a14:m>
                  <m:oMath xmlns:m="http://schemas.openxmlformats.org/officeDocument/2006/math">
                    <m:f>
                      <m:fPr>
                        <m:ctrlPr>
                          <a:rPr lang="tr-TR" altLang="tr-TR" sz="2800" b="1" i="1" smtClean="0">
                            <a:latin typeface="Cambria Math"/>
                          </a:rPr>
                        </m:ctrlPr>
                      </m:fPr>
                      <m:num>
                        <m:r>
                          <a:rPr lang="tr-TR" altLang="tr-TR" sz="2800" b="1" i="1" smtClean="0">
                            <a:latin typeface="Cambria Math"/>
                          </a:rPr>
                          <m:t>𝟓</m:t>
                        </m:r>
                      </m:num>
                      <m:den>
                        <m:r>
                          <a:rPr lang="tr-TR" altLang="tr-TR" sz="2800" b="1" i="1" smtClean="0">
                            <a:latin typeface="Cambria Math"/>
                          </a:rPr>
                          <m:t>𝟑</m:t>
                        </m:r>
                      </m:den>
                    </m:f>
                  </m:oMath>
                </a14:m>
                <a:r>
                  <a:rPr lang="tr-TR" altLang="tr-TR" sz="2000" b="1" dirty="0" smtClean="0"/>
                  <a:t>   = 1.7  Temaslı (küme şeklinde) dağılış   		 </a:t>
                </a:r>
              </a:p>
              <a:p>
                <a:pPr eaLnBrk="1" hangingPunct="1">
                  <a:lnSpc>
                    <a:spcPct val="80000"/>
                  </a:lnSpc>
                </a:pPr>
                <a:endParaRPr lang="tr-TR" altLang="tr-TR" sz="2000" b="1" dirty="0" smtClean="0"/>
              </a:p>
              <a:p>
                <a:pPr eaLnBrk="1" hangingPunct="1">
                  <a:lnSpc>
                    <a:spcPct val="80000"/>
                  </a:lnSpc>
                </a:pPr>
                <a:endParaRPr lang="tr-TR" altLang="tr-TR" sz="2000" b="1" dirty="0" smtClean="0"/>
              </a:p>
              <a:p>
                <a:pPr marL="0" indent="0">
                  <a:lnSpc>
                    <a:spcPct val="80000"/>
                  </a:lnSpc>
                  <a:buNone/>
                </a:pPr>
                <a:r>
                  <a:rPr lang="tr-TR" altLang="tr-TR" sz="2000" b="1" dirty="0" smtClean="0"/>
                  <a:t>B    türü için =	</a:t>
                </a:r>
                <a14:m>
                  <m:oMath xmlns:m="http://schemas.openxmlformats.org/officeDocument/2006/math">
                    <m:f>
                      <m:fPr>
                        <m:ctrlPr>
                          <a:rPr lang="tr-TR" altLang="tr-TR" sz="2000" b="1" i="1">
                            <a:latin typeface="Cambria Math"/>
                          </a:rPr>
                        </m:ctrlPr>
                      </m:fPr>
                      <m:num>
                        <m:r>
                          <m:rPr>
                            <m:nor/>
                          </m:rPr>
                          <a:rPr lang="tr-TR" altLang="tr-TR" sz="2000" b="1" dirty="0"/>
                          <m:t>Varyans</m:t>
                        </m:r>
                      </m:num>
                      <m:den>
                        <m:r>
                          <m:rPr>
                            <m:nor/>
                          </m:rPr>
                          <a:rPr lang="tr-TR" altLang="tr-TR" sz="2000" b="1" dirty="0"/>
                          <m:t>Ortalama</m:t>
                        </m:r>
                      </m:den>
                    </m:f>
                  </m:oMath>
                </a14:m>
                <a:r>
                  <a:rPr lang="tr-TR" altLang="tr-TR" sz="2000" b="1" dirty="0"/>
                  <a:t> = </a:t>
                </a:r>
                <a14:m>
                  <m:oMath xmlns:m="http://schemas.openxmlformats.org/officeDocument/2006/math">
                    <m:f>
                      <m:fPr>
                        <m:ctrlPr>
                          <a:rPr lang="tr-TR" altLang="tr-TR" sz="2800" b="1" i="1">
                            <a:latin typeface="Cambria Math"/>
                          </a:rPr>
                        </m:ctrlPr>
                      </m:fPr>
                      <m:num>
                        <m:r>
                          <a:rPr lang="tr-TR" altLang="tr-TR" sz="2800" b="1" i="1" smtClean="0">
                            <a:latin typeface="Cambria Math"/>
                          </a:rPr>
                          <m:t>𝟒</m:t>
                        </m:r>
                      </m:num>
                      <m:den>
                        <m:r>
                          <a:rPr lang="tr-TR" altLang="tr-TR" sz="2800" b="1" i="1">
                            <a:latin typeface="Cambria Math"/>
                          </a:rPr>
                          <m:t>𝟑</m:t>
                        </m:r>
                      </m:den>
                    </m:f>
                    <m:r>
                      <a:rPr lang="tr-TR" altLang="tr-TR" sz="2800" b="1" i="1">
                        <a:latin typeface="Cambria Math"/>
                      </a:rPr>
                      <m:t> </m:t>
                    </m:r>
                  </m:oMath>
                </a14:m>
                <a:r>
                  <a:rPr lang="tr-TR" altLang="tr-TR" sz="2000" b="1" dirty="0" smtClean="0"/>
                  <a:t> = 1.3  Temaslı (küme şeklinde) dağılış</a:t>
                </a:r>
              </a:p>
              <a:p>
                <a:pPr marL="0" indent="0" eaLnBrk="1" hangingPunct="1">
                  <a:lnSpc>
                    <a:spcPct val="80000"/>
                  </a:lnSpc>
                  <a:buNone/>
                </a:pPr>
                <a:endParaRPr lang="tr-TR" altLang="tr-TR" sz="2000" b="1" dirty="0" smtClean="0"/>
              </a:p>
              <a:p>
                <a:pPr marL="0" indent="0" eaLnBrk="1" hangingPunct="1">
                  <a:lnSpc>
                    <a:spcPct val="80000"/>
                  </a:lnSpc>
                  <a:buNone/>
                </a:pPr>
                <a:endParaRPr lang="tr-TR" altLang="tr-TR" sz="2000" b="1" dirty="0" smtClean="0"/>
              </a:p>
              <a:p>
                <a:pPr marL="0" indent="0">
                  <a:lnSpc>
                    <a:spcPct val="80000"/>
                  </a:lnSpc>
                  <a:buNone/>
                </a:pPr>
                <a:r>
                  <a:rPr lang="tr-TR" altLang="tr-TR" sz="2000" b="1" dirty="0" smtClean="0"/>
                  <a:t>C    türü için =	 </a:t>
                </a:r>
                <a14:m>
                  <m:oMath xmlns:m="http://schemas.openxmlformats.org/officeDocument/2006/math">
                    <m:f>
                      <m:fPr>
                        <m:ctrlPr>
                          <a:rPr lang="tr-TR" altLang="tr-TR" sz="2000" b="1" i="1">
                            <a:latin typeface="Cambria Math"/>
                          </a:rPr>
                        </m:ctrlPr>
                      </m:fPr>
                      <m:num>
                        <m:r>
                          <m:rPr>
                            <m:nor/>
                          </m:rPr>
                          <a:rPr lang="tr-TR" altLang="tr-TR" sz="2000" b="1" dirty="0"/>
                          <m:t>Varyans</m:t>
                        </m:r>
                      </m:num>
                      <m:den>
                        <m:r>
                          <m:rPr>
                            <m:nor/>
                          </m:rPr>
                          <a:rPr lang="tr-TR" altLang="tr-TR" sz="2000" b="1" dirty="0"/>
                          <m:t>Ortalama</m:t>
                        </m:r>
                      </m:den>
                    </m:f>
                  </m:oMath>
                </a14:m>
                <a:r>
                  <a:rPr lang="tr-TR" altLang="tr-TR" sz="2000" b="1" dirty="0"/>
                  <a:t> = </a:t>
                </a:r>
                <a14:m>
                  <m:oMath xmlns:m="http://schemas.openxmlformats.org/officeDocument/2006/math">
                    <m:f>
                      <m:fPr>
                        <m:ctrlPr>
                          <a:rPr lang="tr-TR" altLang="tr-TR" sz="2800" b="1" i="1">
                            <a:latin typeface="Cambria Math"/>
                          </a:rPr>
                        </m:ctrlPr>
                      </m:fPr>
                      <m:num>
                        <m:r>
                          <a:rPr lang="tr-TR" altLang="tr-TR" sz="2800" b="1" i="1" smtClean="0">
                            <a:latin typeface="Cambria Math"/>
                          </a:rPr>
                          <m:t>𝟑</m:t>
                        </m:r>
                      </m:num>
                      <m:den>
                        <m:r>
                          <a:rPr lang="tr-TR" altLang="tr-TR" sz="2800" b="1" i="1">
                            <a:latin typeface="Cambria Math"/>
                          </a:rPr>
                          <m:t>𝟑</m:t>
                        </m:r>
                      </m:den>
                    </m:f>
                  </m:oMath>
                </a14:m>
                <a:r>
                  <a:rPr lang="tr-TR" altLang="tr-TR" sz="2000" b="1" dirty="0" smtClean="0"/>
                  <a:t>   =  1    Rastgele dağılış</a:t>
                </a:r>
              </a:p>
            </p:txBody>
          </p:sp>
        </mc:Choice>
        <mc:Fallback xmlns="">
          <p:sp>
            <p:nvSpPr>
              <p:cNvPr id="35844" name="Rectangle 3"/>
              <p:cNvSpPr>
                <a:spLocks noGrp="1" noRot="1" noChangeAspect="1" noMove="1" noResize="1" noEditPoints="1" noAdjustHandles="1" noChangeArrowheads="1" noChangeShapeType="1" noTextEdit="1"/>
              </p:cNvSpPr>
              <p:nvPr>
                <p:ph type="body" idx="1"/>
              </p:nvPr>
            </p:nvSpPr>
            <p:spPr>
              <a:xfrm>
                <a:off x="827584" y="1600201"/>
                <a:ext cx="7560840" cy="3556992"/>
              </a:xfrm>
              <a:blipFill rotWithShape="1">
                <a:blip r:embed="rId2"/>
                <a:stretch>
                  <a:fillRect l="-887" r="-1774"/>
                </a:stretch>
              </a:blipFill>
            </p:spPr>
            <p:txBody>
              <a:bodyPr/>
              <a:lstStyle/>
              <a:p>
                <a:r>
                  <a:rPr lang="tr-TR">
                    <a:noFill/>
                  </a:rPr>
                  <a:t> </a:t>
                </a:r>
              </a:p>
            </p:txBody>
          </p:sp>
        </mc:Fallback>
      </mc:AlternateContent>
    </p:spTree>
    <p:extLst>
      <p:ext uri="{BB962C8B-B14F-4D97-AF65-F5344CB8AC3E}">
        <p14:creationId xmlns:p14="http://schemas.microsoft.com/office/powerpoint/2010/main" val="1678245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691C3F2C-3B13-4FF1-8C43-8BC94F4459F6}" type="slidenum">
              <a:rPr lang="tr-TR" altLang="tr-TR" sz="1400" smtClean="0"/>
              <a:pPr eaLnBrk="1" hangingPunct="1">
                <a:spcBef>
                  <a:spcPct val="0"/>
                </a:spcBef>
                <a:buFontTx/>
                <a:buNone/>
              </a:pPr>
              <a:t>56</a:t>
            </a:fld>
            <a:endParaRPr lang="tr-TR" altLang="tr-TR" sz="1400" smtClean="0"/>
          </a:p>
        </p:txBody>
      </p:sp>
      <p:sp>
        <p:nvSpPr>
          <p:cNvPr id="36867" name="Rectangle 2"/>
          <p:cNvSpPr>
            <a:spLocks noGrp="1" noChangeArrowheads="1"/>
          </p:cNvSpPr>
          <p:nvPr>
            <p:ph type="title"/>
          </p:nvPr>
        </p:nvSpPr>
        <p:spPr/>
        <p:txBody>
          <a:bodyPr/>
          <a:lstStyle/>
          <a:p>
            <a:pPr eaLnBrk="1" hangingPunct="1"/>
            <a:r>
              <a:rPr lang="tr-TR" altLang="tr-TR" sz="3600" b="1" smtClean="0"/>
              <a:t>Vejetasyonda Homojenlik</a:t>
            </a:r>
          </a:p>
        </p:txBody>
      </p:sp>
      <mc:AlternateContent xmlns:mc="http://schemas.openxmlformats.org/markup-compatibility/2006" xmlns:a14="http://schemas.microsoft.com/office/drawing/2010/main">
        <mc:Choice Requires="a14">
          <p:sp>
            <p:nvSpPr>
              <p:cNvPr id="36868" name="Rectangle 3"/>
              <p:cNvSpPr>
                <a:spLocks noGrp="1" noChangeArrowheads="1"/>
              </p:cNvSpPr>
              <p:nvPr>
                <p:ph type="body" idx="1"/>
              </p:nvPr>
            </p:nvSpPr>
            <p:spPr>
              <a:xfrm>
                <a:off x="1187624" y="1700808"/>
                <a:ext cx="5976664" cy="2620888"/>
              </a:xfrm>
              <a:solidFill>
                <a:srgbClr val="FF0000">
                  <a:alpha val="25000"/>
                </a:srgbClr>
              </a:solidFill>
            </p:spPr>
            <p:txBody>
              <a:bodyPr/>
              <a:lstStyle/>
              <a:p>
                <a:pPr marL="0" indent="0">
                  <a:buNone/>
                </a:pPr>
                <a:r>
                  <a:rPr lang="tr-TR" altLang="tr-TR" sz="2000" b="1" dirty="0" smtClean="0"/>
                  <a:t>D  türü için =	</a:t>
                </a:r>
                <a14:m>
                  <m:oMath xmlns:m="http://schemas.openxmlformats.org/officeDocument/2006/math">
                    <m:f>
                      <m:fPr>
                        <m:ctrlPr>
                          <a:rPr lang="tr-TR" altLang="tr-TR" sz="2000" b="1" i="1">
                            <a:latin typeface="Cambria Math"/>
                          </a:rPr>
                        </m:ctrlPr>
                      </m:fPr>
                      <m:num>
                        <m:r>
                          <m:rPr>
                            <m:nor/>
                          </m:rPr>
                          <a:rPr lang="tr-TR" altLang="tr-TR" sz="2000" b="1" dirty="0"/>
                          <m:t>Varyans</m:t>
                        </m:r>
                      </m:num>
                      <m:den>
                        <m:r>
                          <m:rPr>
                            <m:nor/>
                          </m:rPr>
                          <a:rPr lang="tr-TR" altLang="tr-TR" sz="2000" b="1" dirty="0"/>
                          <m:t>Ortalama</m:t>
                        </m:r>
                      </m:den>
                    </m:f>
                  </m:oMath>
                </a14:m>
                <a:r>
                  <a:rPr lang="tr-TR" altLang="tr-TR" sz="2000" b="1" dirty="0"/>
                  <a:t> = </a:t>
                </a:r>
                <a14:m>
                  <m:oMath xmlns:m="http://schemas.openxmlformats.org/officeDocument/2006/math">
                    <m:f>
                      <m:fPr>
                        <m:ctrlPr>
                          <a:rPr lang="tr-TR" altLang="tr-TR" sz="2800" b="1" i="1">
                            <a:latin typeface="Cambria Math"/>
                          </a:rPr>
                        </m:ctrlPr>
                      </m:fPr>
                      <m:num>
                        <m:r>
                          <a:rPr lang="tr-TR" altLang="tr-TR" sz="2800" b="1" i="1" smtClean="0">
                            <a:latin typeface="Cambria Math"/>
                          </a:rPr>
                          <m:t>𝟐</m:t>
                        </m:r>
                      </m:num>
                      <m:den>
                        <m:r>
                          <a:rPr lang="tr-TR" altLang="tr-TR" sz="2800" b="1" i="1">
                            <a:latin typeface="Cambria Math"/>
                          </a:rPr>
                          <m:t>𝟑</m:t>
                        </m:r>
                      </m:den>
                    </m:f>
                  </m:oMath>
                </a14:m>
                <a:r>
                  <a:rPr lang="tr-TR" altLang="tr-TR" sz="2000" b="1" dirty="0" smtClean="0"/>
                  <a:t>   =  0.7    Düzenli dağılış</a:t>
                </a:r>
              </a:p>
              <a:p>
                <a:pPr eaLnBrk="1" hangingPunct="1"/>
                <a:endParaRPr lang="tr-TR" altLang="tr-TR" sz="2000" b="1" dirty="0" smtClean="0"/>
              </a:p>
              <a:p>
                <a:pPr eaLnBrk="1" hangingPunct="1"/>
                <a:endParaRPr lang="tr-TR" altLang="tr-TR" sz="2000" b="1" dirty="0" smtClean="0"/>
              </a:p>
              <a:p>
                <a:pPr marL="0" indent="0">
                  <a:buNone/>
                </a:pPr>
                <a:r>
                  <a:rPr lang="tr-TR" altLang="tr-TR" sz="2000" b="1" dirty="0" smtClean="0"/>
                  <a:t>E  türü için = </a:t>
                </a:r>
                <a14:m>
                  <m:oMath xmlns:m="http://schemas.openxmlformats.org/officeDocument/2006/math">
                    <m:f>
                      <m:fPr>
                        <m:ctrlPr>
                          <a:rPr lang="tr-TR" altLang="tr-TR" sz="2000" b="1" i="1">
                            <a:latin typeface="Cambria Math"/>
                          </a:rPr>
                        </m:ctrlPr>
                      </m:fPr>
                      <m:num>
                        <m:r>
                          <m:rPr>
                            <m:nor/>
                          </m:rPr>
                          <a:rPr lang="tr-TR" altLang="tr-TR" sz="2000" b="1" dirty="0"/>
                          <m:t>Varyans</m:t>
                        </m:r>
                      </m:num>
                      <m:den>
                        <m:r>
                          <m:rPr>
                            <m:nor/>
                          </m:rPr>
                          <a:rPr lang="tr-TR" altLang="tr-TR" sz="2000" b="1" dirty="0"/>
                          <m:t>Ortalama</m:t>
                        </m:r>
                      </m:den>
                    </m:f>
                  </m:oMath>
                </a14:m>
                <a:r>
                  <a:rPr lang="tr-TR" altLang="tr-TR" sz="2000" b="1" dirty="0"/>
                  <a:t> = </a:t>
                </a:r>
                <a14:m>
                  <m:oMath xmlns:m="http://schemas.openxmlformats.org/officeDocument/2006/math">
                    <m:f>
                      <m:fPr>
                        <m:ctrlPr>
                          <a:rPr lang="tr-TR" altLang="tr-TR" sz="2800" b="1" i="1">
                            <a:latin typeface="Cambria Math"/>
                          </a:rPr>
                        </m:ctrlPr>
                      </m:fPr>
                      <m:num>
                        <m:r>
                          <a:rPr lang="tr-TR" altLang="tr-TR" sz="2800" b="1" i="1" smtClean="0">
                            <a:latin typeface="Cambria Math"/>
                          </a:rPr>
                          <m:t>𝟏</m:t>
                        </m:r>
                      </m:num>
                      <m:den>
                        <m:r>
                          <a:rPr lang="tr-TR" altLang="tr-TR" sz="2800" b="1" i="1">
                            <a:latin typeface="Cambria Math"/>
                          </a:rPr>
                          <m:t>𝟑</m:t>
                        </m:r>
                      </m:den>
                    </m:f>
                    <m:r>
                      <a:rPr lang="tr-TR" altLang="tr-TR" sz="2800" b="1" i="1">
                        <a:latin typeface="Cambria Math"/>
                      </a:rPr>
                      <m:t> </m:t>
                    </m:r>
                  </m:oMath>
                </a14:m>
                <a:r>
                  <a:rPr lang="tr-TR" altLang="tr-TR" sz="2000" b="1" dirty="0" smtClean="0"/>
                  <a:t>   =  0.33     Düzenli dağılış</a:t>
                </a:r>
              </a:p>
              <a:p>
                <a:pPr marL="0" indent="0" eaLnBrk="1" hangingPunct="1">
                  <a:buNone/>
                </a:pPr>
                <a:endParaRPr lang="tr-TR" altLang="tr-TR" sz="2000" b="1" dirty="0" smtClean="0"/>
              </a:p>
            </p:txBody>
          </p:sp>
        </mc:Choice>
        <mc:Fallback xmlns="">
          <p:sp>
            <p:nvSpPr>
              <p:cNvPr id="36868" name="Rectangle 3"/>
              <p:cNvSpPr>
                <a:spLocks noGrp="1" noRot="1" noChangeAspect="1" noMove="1" noResize="1" noEditPoints="1" noAdjustHandles="1" noChangeArrowheads="1" noChangeShapeType="1" noTextEdit="1"/>
              </p:cNvSpPr>
              <p:nvPr>
                <p:ph type="body" idx="1"/>
              </p:nvPr>
            </p:nvSpPr>
            <p:spPr>
              <a:xfrm>
                <a:off x="1187624" y="1700808"/>
                <a:ext cx="5976664" cy="2620888"/>
              </a:xfrm>
              <a:blipFill rotWithShape="1">
                <a:blip r:embed="rId2"/>
                <a:stretch>
                  <a:fillRect l="-1122" r="-510"/>
                </a:stretch>
              </a:blipFill>
            </p:spPr>
            <p:txBody>
              <a:bodyPr/>
              <a:lstStyle/>
              <a:p>
                <a:r>
                  <a:rPr lang="tr-TR">
                    <a:noFill/>
                  </a:rPr>
                  <a:t> </a:t>
                </a:r>
              </a:p>
            </p:txBody>
          </p:sp>
        </mc:Fallback>
      </mc:AlternateContent>
    </p:spTree>
    <p:extLst>
      <p:ext uri="{BB962C8B-B14F-4D97-AF65-F5344CB8AC3E}">
        <p14:creationId xmlns:p14="http://schemas.microsoft.com/office/powerpoint/2010/main" val="853284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yt Numarası Yer Tutucusu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CDABB29-34BF-4B44-9A7E-306DF5D58044}" type="slidenum">
              <a:rPr lang="tr-TR" altLang="tr-TR" sz="1400" smtClean="0"/>
              <a:pPr eaLnBrk="1" hangingPunct="1">
                <a:spcBef>
                  <a:spcPct val="0"/>
                </a:spcBef>
                <a:buFontTx/>
                <a:buNone/>
              </a:pPr>
              <a:t>57</a:t>
            </a:fld>
            <a:endParaRPr lang="tr-TR" altLang="tr-TR" sz="1400" smtClean="0"/>
          </a:p>
        </p:txBody>
      </p:sp>
      <p:sp>
        <p:nvSpPr>
          <p:cNvPr id="37891" name="Rectangle 2"/>
          <p:cNvSpPr>
            <a:spLocks noGrp="1" noChangeArrowheads="1"/>
          </p:cNvSpPr>
          <p:nvPr>
            <p:ph type="title"/>
          </p:nvPr>
        </p:nvSpPr>
        <p:spPr/>
        <p:txBody>
          <a:bodyPr/>
          <a:lstStyle/>
          <a:p>
            <a:pPr eaLnBrk="1" hangingPunct="1"/>
            <a:r>
              <a:rPr lang="tr-TR" altLang="tr-TR" sz="3600" b="1" smtClean="0"/>
              <a:t>Vejetasyonda Homojenlik</a:t>
            </a:r>
          </a:p>
        </p:txBody>
      </p:sp>
      <p:sp>
        <p:nvSpPr>
          <p:cNvPr id="37892" name="Rectangle 3"/>
          <p:cNvSpPr>
            <a:spLocks noGrp="1" noChangeArrowheads="1"/>
          </p:cNvSpPr>
          <p:nvPr>
            <p:ph type="body" idx="1"/>
          </p:nvPr>
        </p:nvSpPr>
        <p:spPr/>
        <p:txBody>
          <a:bodyPr/>
          <a:lstStyle/>
          <a:p>
            <a:pPr marL="0" indent="0" algn="just" eaLnBrk="1" hangingPunct="1">
              <a:buNone/>
            </a:pPr>
            <a:r>
              <a:rPr lang="tr-TR" altLang="tr-TR" sz="2800" dirty="0" smtClean="0"/>
              <a:t>Bitkiler genellikle temaslı (küme şeklinde) dağılmaktadır. </a:t>
            </a:r>
          </a:p>
          <a:p>
            <a:pPr algn="just" eaLnBrk="1" hangingPunct="1"/>
            <a:endParaRPr lang="tr-TR" altLang="tr-TR" sz="2800" dirty="0" smtClean="0"/>
          </a:p>
          <a:p>
            <a:pPr marL="0" indent="0" algn="just" eaLnBrk="1" hangingPunct="1">
              <a:buNone/>
            </a:pPr>
            <a:r>
              <a:rPr lang="tr-TR" altLang="tr-TR" sz="2800" dirty="0" smtClean="0"/>
              <a:t>Temaslı dağılışlarda türlerin örtüş oranlarında ve yoğunluklarında muntazam bir </a:t>
            </a:r>
            <a:r>
              <a:rPr lang="tr-TR" altLang="tr-TR" sz="2800" dirty="0" err="1" smtClean="0"/>
              <a:t>periyodisite</a:t>
            </a:r>
            <a:r>
              <a:rPr lang="tr-TR" altLang="tr-TR" sz="2800" dirty="0" smtClean="0"/>
              <a:t> görülür. </a:t>
            </a:r>
          </a:p>
          <a:p>
            <a:pPr algn="just" eaLnBrk="1" hangingPunct="1"/>
            <a:endParaRPr lang="tr-TR" altLang="tr-TR" sz="2800" dirty="0" smtClean="0"/>
          </a:p>
          <a:p>
            <a:pPr marL="0" indent="0" algn="just" eaLnBrk="1" hangingPunct="1">
              <a:buNone/>
            </a:pPr>
            <a:r>
              <a:rPr lang="tr-TR" altLang="tr-TR" sz="2800" dirty="0" smtClean="0"/>
              <a:t>Temaslı dağılış biyolojik tiplere ve ortam şartlarına göre değişir.</a:t>
            </a:r>
          </a:p>
        </p:txBody>
      </p:sp>
    </p:spTree>
    <p:extLst>
      <p:ext uri="{BB962C8B-B14F-4D97-AF65-F5344CB8AC3E}">
        <p14:creationId xmlns:p14="http://schemas.microsoft.com/office/powerpoint/2010/main" val="36895121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Başlık 1"/>
          <p:cNvSpPr>
            <a:spLocks noGrp="1"/>
          </p:cNvSpPr>
          <p:nvPr>
            <p:ph type="title"/>
          </p:nvPr>
        </p:nvSpPr>
        <p:spPr>
          <a:xfrm>
            <a:off x="457200" y="274638"/>
            <a:ext cx="8229600" cy="777875"/>
          </a:xfrm>
        </p:spPr>
        <p:txBody>
          <a:bodyPr/>
          <a:lstStyle/>
          <a:p>
            <a:r>
              <a:rPr lang="tr-TR" altLang="tr-TR" sz="2800" smtClean="0"/>
              <a:t>Temaslı (küme şeklinde) dağılış</a:t>
            </a:r>
            <a:endParaRPr lang="tr-TR" altLang="tr-TR" smtClean="0"/>
          </a:p>
        </p:txBody>
      </p:sp>
      <p:sp>
        <p:nvSpPr>
          <p:cNvPr id="38915" name="Slayt Numarası Yer Tutucusu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E0157BD5-44FC-47A7-8AAE-1B112E211F08}" type="slidenum">
              <a:rPr lang="tr-TR" altLang="tr-TR" sz="1400" smtClean="0"/>
              <a:pPr eaLnBrk="1" hangingPunct="1">
                <a:spcBef>
                  <a:spcPct val="0"/>
                </a:spcBef>
                <a:buFontTx/>
                <a:buNone/>
              </a:pPr>
              <a:t>58</a:t>
            </a:fld>
            <a:endParaRPr lang="tr-TR" altLang="tr-TR" sz="1400" smtClean="0"/>
          </a:p>
        </p:txBody>
      </p:sp>
      <p:pic>
        <p:nvPicPr>
          <p:cNvPr id="38916" name="İçerik Yer Tutucusu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484784"/>
            <a:ext cx="8045450" cy="4525963"/>
          </a:xfrm>
        </p:spPr>
      </p:pic>
    </p:spTree>
    <p:extLst>
      <p:ext uri="{BB962C8B-B14F-4D97-AF65-F5344CB8AC3E}">
        <p14:creationId xmlns:p14="http://schemas.microsoft.com/office/powerpoint/2010/main" val="899704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prstClr val="black"/>
                </a:solidFill>
              </a:rPr>
              <a:t>Örtüş (</a:t>
            </a:r>
            <a:r>
              <a:rPr lang="tr-TR" dirty="0" err="1">
                <a:solidFill>
                  <a:prstClr val="black"/>
                </a:solidFill>
              </a:rPr>
              <a:t>cover</a:t>
            </a:r>
            <a:r>
              <a:rPr lang="tr-TR" dirty="0">
                <a:solidFill>
                  <a:prstClr val="black"/>
                </a:solidFill>
              </a:rPr>
              <a:t>)</a:t>
            </a:r>
            <a:endParaRPr lang="tr-TR" dirty="0"/>
          </a:p>
        </p:txBody>
      </p:sp>
      <p:sp>
        <p:nvSpPr>
          <p:cNvPr id="3" name="İçerik Yer Tutucusu 2"/>
          <p:cNvSpPr>
            <a:spLocks noGrp="1"/>
          </p:cNvSpPr>
          <p:nvPr>
            <p:ph idx="1"/>
          </p:nvPr>
        </p:nvSpPr>
        <p:spPr>
          <a:xfrm>
            <a:off x="467544" y="1746000"/>
            <a:ext cx="4330824" cy="4624787"/>
          </a:xfrm>
        </p:spPr>
        <p:txBody>
          <a:bodyPr>
            <a:normAutofit/>
          </a:bodyPr>
          <a:lstStyle/>
          <a:p>
            <a:pPr marL="0" lvl="0" indent="0" algn="just">
              <a:lnSpc>
                <a:spcPct val="150000"/>
              </a:lnSpc>
              <a:buNone/>
            </a:pPr>
            <a:r>
              <a:rPr lang="tr-TR" sz="2800" dirty="0">
                <a:solidFill>
                  <a:prstClr val="black"/>
                </a:solidFill>
              </a:rPr>
              <a:t>Örtüş; </a:t>
            </a:r>
            <a:r>
              <a:rPr lang="tr-TR" sz="2800" dirty="0" smtClean="0">
                <a:solidFill>
                  <a:prstClr val="black"/>
                </a:solidFill>
              </a:rPr>
              <a:t>toprak zeminini kaplayan vejetasyon veya diğer yüzey materyallerinin yüzde (%) miktarıdır</a:t>
            </a:r>
            <a:endParaRPr lang="tr-TR" sz="2800" dirty="0">
              <a:solidFill>
                <a:prstClr val="black"/>
              </a:solidFill>
            </a:endParaRPr>
          </a:p>
          <a:p>
            <a:pPr marL="0" indent="0">
              <a:lnSpc>
                <a:spcPct val="150000"/>
              </a:lnSpc>
              <a:buNone/>
            </a:pPr>
            <a:endParaRPr lang="tr-TR" sz="2800" dirty="0" smtClean="0"/>
          </a:p>
        </p:txBody>
      </p:sp>
      <p:sp>
        <p:nvSpPr>
          <p:cNvPr id="4" name="Slayt Numarası Yer Tutucusu 3"/>
          <p:cNvSpPr>
            <a:spLocks noGrp="1"/>
          </p:cNvSpPr>
          <p:nvPr>
            <p:ph type="sldNum" sz="quarter" idx="12"/>
          </p:nvPr>
        </p:nvSpPr>
        <p:spPr/>
        <p:txBody>
          <a:bodyPr/>
          <a:lstStyle/>
          <a:p>
            <a:fld id="{2D142032-A06B-444D-9B04-407F74796A33}" type="slidenum">
              <a:rPr lang="tr-TR" smtClean="0"/>
              <a:pPr/>
              <a:t>59</a:t>
            </a:fld>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468" y="1746000"/>
            <a:ext cx="3860701" cy="5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558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5"/>
          <p:cNvSpPr>
            <a:spLocks noGrp="1"/>
          </p:cNvSpPr>
          <p:nvPr>
            <p:ph type="sldNum" sz="quarter" idx="12"/>
          </p:nvPr>
        </p:nvSpPr>
        <p:spPr/>
        <p:txBody>
          <a:bodyPr/>
          <a:lstStyle/>
          <a:p>
            <a:pPr>
              <a:defRPr/>
            </a:pPr>
            <a:fld id="{A0D8A9DB-5C5C-4C17-B5DF-8F2ED2F23480}" type="slidenum">
              <a:rPr lang="tr-TR"/>
              <a:pPr>
                <a:defRPr/>
              </a:pPr>
              <a:t>6</a:t>
            </a:fld>
            <a:endParaRPr lang="tr-TR"/>
          </a:p>
        </p:txBody>
      </p:sp>
      <p:sp>
        <p:nvSpPr>
          <p:cNvPr id="69635" name="Rectangle 2"/>
          <p:cNvSpPr>
            <a:spLocks noGrp="1"/>
          </p:cNvSpPr>
          <p:nvPr>
            <p:ph type="title"/>
          </p:nvPr>
        </p:nvSpPr>
        <p:spPr>
          <a:xfrm>
            <a:off x="468313" y="5445125"/>
            <a:ext cx="8229600" cy="566738"/>
          </a:xfrm>
        </p:spPr>
        <p:txBody>
          <a:bodyPr>
            <a:normAutofit fontScale="90000"/>
          </a:bodyPr>
          <a:lstStyle/>
          <a:p>
            <a:pPr eaLnBrk="1" hangingPunct="1"/>
            <a:r>
              <a:rPr lang="tr-TR" altLang="tr-TR" sz="3200" smtClean="0"/>
              <a:t>Şekil 3. Örnek parsel şekli ve tür zenginliği ilişkisi</a:t>
            </a: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20713"/>
            <a:ext cx="698500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6745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Örtüş</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Örtüş genellikle toplam </a:t>
            </a:r>
            <a:r>
              <a:rPr lang="tr-TR" sz="2800" dirty="0" err="1" smtClean="0"/>
              <a:t>quadrat</a:t>
            </a:r>
            <a:r>
              <a:rPr lang="tr-TR" sz="2800" dirty="0" smtClean="0"/>
              <a:t> alanının yüzdesi olarak ölçülür.</a:t>
            </a:r>
          </a:p>
          <a:p>
            <a:pPr marL="0" indent="0" algn="just">
              <a:buNone/>
            </a:pPr>
            <a:endParaRPr lang="tr-TR" sz="2800" dirty="0"/>
          </a:p>
          <a:p>
            <a:pPr marL="0" indent="0" algn="just">
              <a:buNone/>
            </a:pPr>
            <a:r>
              <a:rPr lang="tr-TR" sz="2800" dirty="0" smtClean="0"/>
              <a:t>Örtüş bitkilerin boyunda veya </a:t>
            </a:r>
            <a:r>
              <a:rPr lang="tr-TR" sz="2800" dirty="0" err="1" smtClean="0"/>
              <a:t>biyomasında</a:t>
            </a:r>
            <a:r>
              <a:rPr lang="tr-TR" sz="2800" dirty="0" smtClean="0"/>
              <a:t> farklılıklar olduğunda kesin bir doğrulukla ölçülemez. </a:t>
            </a:r>
          </a:p>
          <a:p>
            <a:pPr marL="0" indent="0" algn="just">
              <a:buNone/>
            </a:pPr>
            <a:endParaRPr lang="tr-TR" sz="2800" dirty="0"/>
          </a:p>
          <a:p>
            <a:pPr marL="0" indent="0" algn="just">
              <a:buNone/>
            </a:pPr>
            <a:r>
              <a:rPr lang="tr-TR" sz="2800" dirty="0" smtClean="0"/>
              <a:t>Ancak buna rağmen bolluğun nispi bir ölçüsü olarak faydalı olabilir.</a:t>
            </a: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60</a:t>
            </a:fld>
            <a:endParaRPr lang="tr-TR"/>
          </a:p>
        </p:txBody>
      </p:sp>
    </p:spTree>
    <p:extLst>
      <p:ext uri="{BB962C8B-B14F-4D97-AF65-F5344CB8AC3E}">
        <p14:creationId xmlns:p14="http://schemas.microsoft.com/office/powerpoint/2010/main" val="16059891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a:bodyPr>
          <a:lstStyle/>
          <a:p>
            <a:r>
              <a:rPr lang="tr-TR" sz="2000" dirty="0">
                <a:solidFill>
                  <a:prstClr val="black"/>
                </a:solidFill>
              </a:rPr>
              <a:t>Örtüş (</a:t>
            </a:r>
            <a:r>
              <a:rPr lang="tr-TR" sz="2000" dirty="0" err="1">
                <a:solidFill>
                  <a:prstClr val="black"/>
                </a:solidFill>
              </a:rPr>
              <a:t>cover</a:t>
            </a:r>
            <a:r>
              <a:rPr lang="tr-TR" sz="2000" dirty="0">
                <a:solidFill>
                  <a:prstClr val="black"/>
                </a:solidFill>
              </a:rPr>
              <a:t>)</a:t>
            </a:r>
            <a:endParaRPr lang="tr-TR" sz="2000" dirty="0"/>
          </a:p>
        </p:txBody>
      </p:sp>
      <p:sp>
        <p:nvSpPr>
          <p:cNvPr id="3" name="İçerik Yer Tutucusu 2"/>
          <p:cNvSpPr>
            <a:spLocks noGrp="1"/>
          </p:cNvSpPr>
          <p:nvPr>
            <p:ph idx="1"/>
          </p:nvPr>
        </p:nvSpPr>
        <p:spPr>
          <a:xfrm>
            <a:off x="457200" y="1124744"/>
            <a:ext cx="8229600" cy="5001419"/>
          </a:xfrm>
        </p:spPr>
        <p:txBody>
          <a:bodyPr/>
          <a:lstStyle/>
          <a:p>
            <a:pPr marL="0" indent="0">
              <a:buNone/>
            </a:pPr>
            <a:r>
              <a:rPr lang="tr-TR" b="1" u="sng" dirty="0" smtClean="0">
                <a:solidFill>
                  <a:srgbClr val="FF0000"/>
                </a:solidFill>
              </a:rPr>
              <a:t>Ekolojik İndikatör</a:t>
            </a:r>
            <a:r>
              <a:rPr lang="tr-TR" dirty="0" smtClean="0">
                <a:solidFill>
                  <a:srgbClr val="FF0000"/>
                </a:solidFill>
              </a:rPr>
              <a:t>	       </a:t>
            </a:r>
            <a:r>
              <a:rPr lang="tr-TR" b="1" u="sng" dirty="0" smtClean="0">
                <a:solidFill>
                  <a:srgbClr val="FF0000"/>
                </a:solidFill>
              </a:rPr>
              <a:t>Yönetim İndikatörü</a:t>
            </a:r>
          </a:p>
          <a:p>
            <a:pPr marL="0" indent="0">
              <a:lnSpc>
                <a:spcPct val="150000"/>
              </a:lnSpc>
              <a:buNone/>
            </a:pPr>
            <a:r>
              <a:rPr lang="tr-TR" b="1" dirty="0" smtClean="0"/>
              <a:t>-Baskın tür			       -Yem miktarı</a:t>
            </a:r>
          </a:p>
          <a:p>
            <a:pPr marL="0" indent="0">
              <a:lnSpc>
                <a:spcPct val="150000"/>
              </a:lnSpc>
              <a:buNone/>
            </a:pPr>
            <a:r>
              <a:rPr lang="tr-TR" b="1" dirty="0" smtClean="0"/>
              <a:t>-Önemli Tür		       -Toprak koruma</a:t>
            </a:r>
          </a:p>
          <a:p>
            <a:pPr marL="0" indent="0">
              <a:lnSpc>
                <a:spcPct val="150000"/>
              </a:lnSpc>
              <a:buNone/>
            </a:pPr>
            <a:r>
              <a:rPr lang="tr-TR" b="1" dirty="0" smtClean="0"/>
              <a:t>-Ekolojik süreçler	       -Yaban hayat kalitesi</a:t>
            </a:r>
          </a:p>
          <a:p>
            <a:pPr marL="0" indent="0">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61</a:t>
            </a:fld>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4" y="4221088"/>
            <a:ext cx="3551694" cy="26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5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solidFill>
                  <a:srgbClr val="FF0000"/>
                </a:solidFill>
              </a:rPr>
              <a:t>Örtüşü belirlemenin avantajları</a:t>
            </a:r>
            <a:endParaRPr lang="tr-TR" sz="3200" b="1" dirty="0">
              <a:solidFill>
                <a:srgbClr val="FF0000"/>
              </a:solidFill>
            </a:endParaRPr>
          </a:p>
        </p:txBody>
      </p:sp>
      <p:sp>
        <p:nvSpPr>
          <p:cNvPr id="3" name="İçerik Yer Tutucusu 2"/>
          <p:cNvSpPr>
            <a:spLocks noGrp="1"/>
          </p:cNvSpPr>
          <p:nvPr>
            <p:ph idx="1"/>
          </p:nvPr>
        </p:nvSpPr>
        <p:spPr>
          <a:xfrm>
            <a:off x="457200" y="1600200"/>
            <a:ext cx="6851104" cy="4525963"/>
          </a:xfrm>
        </p:spPr>
        <p:txBody>
          <a:bodyPr>
            <a:normAutofit/>
          </a:bodyPr>
          <a:lstStyle/>
          <a:p>
            <a:pPr marL="0" indent="0">
              <a:lnSpc>
                <a:spcPct val="150000"/>
              </a:lnSpc>
              <a:spcBef>
                <a:spcPts val="0"/>
              </a:spcBef>
              <a:buNone/>
            </a:pPr>
            <a:r>
              <a:rPr lang="tr-TR" dirty="0" err="1"/>
              <a:t>Biyomas</a:t>
            </a:r>
            <a:r>
              <a:rPr lang="tr-TR" dirty="0"/>
              <a:t> ile ilgili nispeten daha kolay bir ölçümdür.</a:t>
            </a:r>
          </a:p>
          <a:p>
            <a:pPr marL="0" indent="0">
              <a:lnSpc>
                <a:spcPct val="150000"/>
              </a:lnSpc>
              <a:spcBef>
                <a:spcPts val="0"/>
              </a:spcBef>
              <a:buNone/>
            </a:pPr>
            <a:r>
              <a:rPr lang="tr-TR" dirty="0"/>
              <a:t>Farklı hayat formları kullanılır.</a:t>
            </a:r>
          </a:p>
          <a:p>
            <a:pPr marL="0" indent="0">
              <a:lnSpc>
                <a:spcPct val="150000"/>
              </a:lnSpc>
              <a:spcBef>
                <a:spcPts val="0"/>
              </a:spcBef>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62</a:t>
            </a:fld>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734" y="3986211"/>
            <a:ext cx="3690259"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8301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74638"/>
            <a:ext cx="6211612" cy="1143000"/>
          </a:xfrm>
        </p:spPr>
        <p:txBody>
          <a:bodyPr/>
          <a:lstStyle/>
          <a:p>
            <a:r>
              <a:rPr lang="tr-TR" sz="3200" b="1" dirty="0">
                <a:solidFill>
                  <a:srgbClr val="FF0000"/>
                </a:solidFill>
              </a:rPr>
              <a:t>Örtüşü belirlemenin </a:t>
            </a:r>
            <a:r>
              <a:rPr lang="tr-TR" sz="3200" b="1" dirty="0" smtClean="0">
                <a:solidFill>
                  <a:srgbClr val="FF0000"/>
                </a:solidFill>
              </a:rPr>
              <a:t>dezavantajları</a:t>
            </a:r>
            <a:endParaRPr lang="tr-TR" dirty="0"/>
          </a:p>
        </p:txBody>
      </p:sp>
      <p:sp>
        <p:nvSpPr>
          <p:cNvPr id="3" name="İçerik Yer Tutucusu 2"/>
          <p:cNvSpPr>
            <a:spLocks noGrp="1"/>
          </p:cNvSpPr>
          <p:nvPr>
            <p:ph idx="1"/>
          </p:nvPr>
        </p:nvSpPr>
        <p:spPr/>
        <p:txBody>
          <a:bodyPr/>
          <a:lstStyle/>
          <a:p>
            <a:pPr marL="0" indent="0">
              <a:buNone/>
            </a:pPr>
            <a:r>
              <a:rPr lang="tr-TR" dirty="0" smtClean="0"/>
              <a:t>Yağış miktarına karşı hassasiyet</a:t>
            </a:r>
          </a:p>
          <a:p>
            <a:pPr marL="0" indent="0">
              <a:buNone/>
            </a:pPr>
            <a:r>
              <a:rPr lang="tr-TR" dirty="0"/>
              <a:t> </a:t>
            </a:r>
            <a:r>
              <a:rPr lang="tr-TR" dirty="0" smtClean="0"/>
              <a:t> </a:t>
            </a:r>
            <a:r>
              <a:rPr lang="tr-TR" i="1" dirty="0" smtClean="0">
                <a:solidFill>
                  <a:srgbClr val="FF0000"/>
                </a:solidFill>
                <a:latin typeface="Adobe Caslon Pro" pitchFamily="18" charset="-94"/>
              </a:rPr>
              <a:t>yıllık ve mevsimsel</a:t>
            </a:r>
          </a:p>
          <a:p>
            <a:pPr marL="0" indent="0">
              <a:buNone/>
            </a:pPr>
            <a:endParaRPr lang="tr-TR" dirty="0" smtClean="0">
              <a:latin typeface="+mj-lt"/>
            </a:endParaRPr>
          </a:p>
          <a:p>
            <a:pPr marL="0" indent="0">
              <a:buNone/>
            </a:pPr>
            <a:r>
              <a:rPr lang="tr-TR" dirty="0" err="1" smtClean="0">
                <a:latin typeface="+mj-lt"/>
              </a:rPr>
              <a:t>Herbivorluğa</a:t>
            </a:r>
            <a:r>
              <a:rPr lang="tr-TR" dirty="0" smtClean="0">
                <a:latin typeface="+mj-lt"/>
              </a:rPr>
              <a:t> </a:t>
            </a:r>
            <a:r>
              <a:rPr lang="tr-TR" dirty="0">
                <a:latin typeface="+mj-lt"/>
              </a:rPr>
              <a:t>(</a:t>
            </a:r>
            <a:r>
              <a:rPr lang="tr-TR" dirty="0" smtClean="0">
                <a:latin typeface="+mj-lt"/>
              </a:rPr>
              <a:t>otlama) karşı hassasiyet</a:t>
            </a:r>
          </a:p>
          <a:p>
            <a:pPr marL="0" indent="0">
              <a:buNone/>
            </a:pPr>
            <a:endParaRPr lang="tr-TR" dirty="0" smtClean="0">
              <a:latin typeface="+mj-lt"/>
            </a:endParaRPr>
          </a:p>
          <a:p>
            <a:pPr marL="0" indent="0">
              <a:buNone/>
            </a:pPr>
            <a:r>
              <a:rPr lang="tr-TR" dirty="0" smtClean="0">
                <a:latin typeface="+mj-lt"/>
              </a:rPr>
              <a:t>Bazal ve zemin örtüşünün </a:t>
            </a:r>
            <a:r>
              <a:rPr lang="tr-TR" dirty="0" err="1" smtClean="0">
                <a:latin typeface="+mj-lt"/>
              </a:rPr>
              <a:t>kanopi</a:t>
            </a:r>
            <a:r>
              <a:rPr lang="tr-TR" dirty="0" smtClean="0">
                <a:latin typeface="+mj-lt"/>
              </a:rPr>
              <a:t> ve yaprak örtüşünden daha stabil/sağlıklı olması</a:t>
            </a:r>
          </a:p>
          <a:p>
            <a:pPr marL="0" indent="0">
              <a:buNone/>
            </a:pP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63</a:t>
            </a:fld>
            <a:endParaRPr lang="tr-T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613" y="1196752"/>
            <a:ext cx="2824884" cy="217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3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Örtüş çeşitleri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959690293"/>
              </p:ext>
            </p:extLst>
          </p:nvPr>
        </p:nvGraphicFramePr>
        <p:xfrm>
          <a:off x="467544" y="1340768"/>
          <a:ext cx="820891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p:cNvSpPr>
            <a:spLocks noGrp="1"/>
          </p:cNvSpPr>
          <p:nvPr>
            <p:ph type="sldNum" sz="quarter" idx="12"/>
          </p:nvPr>
        </p:nvSpPr>
        <p:spPr/>
        <p:txBody>
          <a:bodyPr/>
          <a:lstStyle/>
          <a:p>
            <a:fld id="{2D142032-A06B-444D-9B04-407F74796A33}" type="slidenum">
              <a:rPr lang="tr-TR" smtClean="0"/>
              <a:pPr/>
              <a:t>64</a:t>
            </a:fld>
            <a:endParaRPr lang="tr-TR"/>
          </a:p>
        </p:txBody>
      </p:sp>
    </p:spTree>
    <p:extLst>
      <p:ext uri="{BB962C8B-B14F-4D97-AF65-F5344CB8AC3E}">
        <p14:creationId xmlns:p14="http://schemas.microsoft.com/office/powerpoint/2010/main" val="22906886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prstClr val="black"/>
                </a:solidFill>
              </a:rPr>
              <a:t>Örtüş çeşitleri</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65</a:t>
            </a:fld>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229225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559650"/>
            <a:ext cx="19523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604092"/>
            <a:ext cx="212270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5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Toplam vejetasyon örtüşü</a:t>
            </a:r>
            <a:endParaRPr lang="tr-TR" dirty="0"/>
          </a:p>
        </p:txBody>
      </p:sp>
      <p:sp>
        <p:nvSpPr>
          <p:cNvPr id="3" name="İçerik Yer Tutucusu 2"/>
          <p:cNvSpPr>
            <a:spLocks noGrp="1"/>
          </p:cNvSpPr>
          <p:nvPr>
            <p:ph idx="1"/>
          </p:nvPr>
        </p:nvSpPr>
        <p:spPr/>
        <p:txBody>
          <a:bodyPr/>
          <a:lstStyle/>
          <a:p>
            <a:pPr marL="0" indent="0">
              <a:buNone/>
            </a:pPr>
            <a:r>
              <a:rPr lang="tr-TR" dirty="0" smtClean="0"/>
              <a:t>Örneklenen tüm türlerin toplam </a:t>
            </a:r>
            <a:r>
              <a:rPr lang="tr-TR" dirty="0" err="1" smtClean="0"/>
              <a:t>kanopi</a:t>
            </a:r>
            <a:r>
              <a:rPr lang="tr-TR" dirty="0" smtClean="0"/>
              <a:t>, yaprak ve bazal alanlarının ölçümüdür.</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66</a:t>
            </a:fld>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29000"/>
            <a:ext cx="456673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rot="20087397">
            <a:off x="4671042" y="3775593"/>
            <a:ext cx="4490156" cy="646331"/>
          </a:xfrm>
          <a:prstGeom prst="rect">
            <a:avLst/>
          </a:prstGeom>
          <a:noFill/>
          <a:scene3d>
            <a:camera prst="isometricOffAxis1Right"/>
            <a:lightRig rig="threePt" dir="t"/>
          </a:scene3d>
        </p:spPr>
        <p:txBody>
          <a:bodyPr wrap="square" lIns="91440" tIns="45720" rIns="91440" bIns="45720">
            <a:spAutoFit/>
          </a:bodyPr>
          <a:lstStyle/>
          <a:p>
            <a:pPr algn="ctr"/>
            <a:r>
              <a:rPr lang="tr-TR"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Tüm türler birleştirilir</a:t>
            </a:r>
            <a:endParaRPr lang="tr-TR"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5330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Zemin örtüşü (</a:t>
            </a:r>
            <a:r>
              <a:rPr lang="tr-TR" dirty="0" err="1" smtClean="0"/>
              <a:t>Ground</a:t>
            </a:r>
            <a:r>
              <a:rPr lang="tr-TR" dirty="0" smtClean="0"/>
              <a:t> </a:t>
            </a:r>
            <a:r>
              <a:rPr lang="tr-TR" dirty="0" err="1" smtClean="0"/>
              <a:t>cover</a:t>
            </a:r>
            <a:r>
              <a:rPr lang="tr-TR" dirty="0" smtClean="0"/>
              <a:t>)</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Bazı koruyucu materyal tiplerinin toprak yüzeyini kaplama yüzdesi: çıplak toprak veya çıplak zemin hariçtir.</a:t>
            </a:r>
          </a:p>
          <a:p>
            <a:pPr marL="0" indent="0" algn="just">
              <a:buNone/>
            </a:pPr>
            <a:r>
              <a:rPr lang="tr-TR" sz="2400" b="1" dirty="0" smtClean="0">
                <a:solidFill>
                  <a:schemeClr val="tx2"/>
                </a:solidFill>
                <a:latin typeface="Adobe Caslon Pro" pitchFamily="18" charset="-94"/>
              </a:rPr>
              <a:t>Zemin örtüşü + Çıplak zemin (toprak) = %100</a:t>
            </a:r>
          </a:p>
          <a:p>
            <a:pPr marL="0" indent="0" algn="just">
              <a:buNone/>
            </a:pPr>
            <a:endParaRPr lang="tr-TR" sz="2800" dirty="0" smtClean="0"/>
          </a:p>
          <a:p>
            <a:pPr marL="0" indent="0" algn="just">
              <a:spcBef>
                <a:spcPts val="0"/>
              </a:spcBef>
              <a:buNone/>
            </a:pPr>
            <a:r>
              <a:rPr lang="tr-TR" sz="2800" dirty="0"/>
              <a:t> </a:t>
            </a:r>
            <a:r>
              <a:rPr lang="tr-TR" sz="2800" dirty="0" smtClean="0"/>
              <a:t>        </a:t>
            </a:r>
            <a:r>
              <a:rPr lang="tr-TR" sz="2000" b="1" dirty="0" smtClean="0">
                <a:solidFill>
                  <a:srgbClr val="FF0000"/>
                </a:solidFill>
              </a:rPr>
              <a:t>taş</a:t>
            </a:r>
          </a:p>
          <a:p>
            <a:pPr marL="0" indent="0" algn="just">
              <a:spcBef>
                <a:spcPts val="0"/>
              </a:spcBef>
              <a:buNone/>
            </a:pPr>
            <a:r>
              <a:rPr lang="tr-TR" sz="2000" b="1" dirty="0">
                <a:solidFill>
                  <a:srgbClr val="FF0000"/>
                </a:solidFill>
              </a:rPr>
              <a:t> </a:t>
            </a:r>
            <a:r>
              <a:rPr lang="tr-TR" sz="2000" b="1" dirty="0" smtClean="0">
                <a:solidFill>
                  <a:srgbClr val="FF0000"/>
                </a:solidFill>
              </a:rPr>
              <a:t>            çakıl</a:t>
            </a:r>
          </a:p>
          <a:p>
            <a:pPr marL="0" indent="0" algn="just">
              <a:spcBef>
                <a:spcPts val="0"/>
              </a:spcBef>
              <a:buNone/>
            </a:pPr>
            <a:r>
              <a:rPr lang="tr-TR" sz="2000" b="1" dirty="0">
                <a:solidFill>
                  <a:srgbClr val="FF0000"/>
                </a:solidFill>
              </a:rPr>
              <a:t> </a:t>
            </a:r>
            <a:r>
              <a:rPr lang="tr-TR" sz="2000" b="1" dirty="0" smtClean="0">
                <a:solidFill>
                  <a:srgbClr val="FF0000"/>
                </a:solidFill>
              </a:rPr>
              <a:t>            </a:t>
            </a:r>
            <a:r>
              <a:rPr lang="tr-TR" sz="2000" b="1" dirty="0" err="1" smtClean="0">
                <a:solidFill>
                  <a:schemeClr val="accent1"/>
                </a:solidFill>
              </a:rPr>
              <a:t>litter</a:t>
            </a:r>
            <a:endParaRPr lang="tr-TR" sz="2000" b="1" dirty="0" smtClean="0">
              <a:solidFill>
                <a:schemeClr val="accent1"/>
              </a:solidFill>
            </a:endParaRPr>
          </a:p>
          <a:p>
            <a:pPr marL="0" indent="0" algn="just">
              <a:spcBef>
                <a:spcPts val="0"/>
              </a:spcBef>
              <a:buNone/>
            </a:pPr>
            <a:r>
              <a:rPr lang="tr-TR" sz="2000" b="1" dirty="0">
                <a:solidFill>
                  <a:schemeClr val="accent1"/>
                </a:solidFill>
              </a:rPr>
              <a:t> </a:t>
            </a:r>
            <a:r>
              <a:rPr lang="tr-TR" sz="2000" b="1" dirty="0" smtClean="0">
                <a:solidFill>
                  <a:schemeClr val="accent1"/>
                </a:solidFill>
              </a:rPr>
              <a:t>            </a:t>
            </a:r>
            <a:r>
              <a:rPr lang="tr-TR" sz="2000" b="1" dirty="0" smtClean="0">
                <a:solidFill>
                  <a:srgbClr val="FFC000"/>
                </a:solidFill>
              </a:rPr>
              <a:t>bitki tabanı</a:t>
            </a:r>
          </a:p>
          <a:p>
            <a:pPr marL="0" indent="0" algn="just">
              <a:spcBef>
                <a:spcPts val="0"/>
              </a:spcBef>
              <a:buNone/>
            </a:pPr>
            <a:r>
              <a:rPr lang="tr-TR" sz="2000" b="1" dirty="0">
                <a:solidFill>
                  <a:srgbClr val="FFC000"/>
                </a:solidFill>
              </a:rPr>
              <a:t> </a:t>
            </a:r>
            <a:r>
              <a:rPr lang="tr-TR" sz="2000" b="1" dirty="0" smtClean="0">
                <a:solidFill>
                  <a:srgbClr val="FFC000"/>
                </a:solidFill>
              </a:rPr>
              <a:t>            </a:t>
            </a:r>
            <a:r>
              <a:rPr lang="tr-TR" sz="2000" b="1" dirty="0" err="1" smtClean="0"/>
              <a:t>anakaya</a:t>
            </a:r>
            <a:endParaRPr lang="tr-TR" sz="2000" b="1" dirty="0" smtClean="0"/>
          </a:p>
          <a:p>
            <a:pPr marL="0" indent="0" algn="just">
              <a:spcBef>
                <a:spcPts val="0"/>
              </a:spcBef>
              <a:buNone/>
            </a:pPr>
            <a:r>
              <a:rPr lang="tr-TR" sz="2000" b="1" dirty="0"/>
              <a:t> </a:t>
            </a:r>
            <a:r>
              <a:rPr lang="tr-TR" sz="2000" b="1" dirty="0" smtClean="0"/>
              <a:t>            biyolojik kabuk</a:t>
            </a:r>
            <a:endParaRPr lang="tr-TR" sz="2000" b="1"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67</a:t>
            </a:fld>
            <a:endParaRPr lang="tr-TR"/>
          </a:p>
        </p:txBody>
      </p:sp>
      <p:sp>
        <p:nvSpPr>
          <p:cNvPr id="5" name="Metin kutusu 4"/>
          <p:cNvSpPr txBox="1"/>
          <p:nvPr/>
        </p:nvSpPr>
        <p:spPr>
          <a:xfrm>
            <a:off x="611560" y="3451717"/>
            <a:ext cx="3456384" cy="461665"/>
          </a:xfrm>
          <a:prstGeom prst="rect">
            <a:avLst/>
          </a:prstGeom>
          <a:noFill/>
          <a:ln>
            <a:solidFill>
              <a:schemeClr val="tx1"/>
            </a:solidFill>
          </a:ln>
        </p:spPr>
        <p:txBody>
          <a:bodyPr wrap="square" rtlCol="0">
            <a:spAutoFit/>
          </a:bodyPr>
          <a:lstStyle/>
          <a:p>
            <a:pPr algn="ctr"/>
            <a:r>
              <a:rPr lang="tr-TR" sz="2400" b="1" dirty="0" smtClean="0"/>
              <a:t>Zemin Örtüş Kategorileri</a:t>
            </a:r>
            <a:endParaRPr lang="tr-TR"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677534"/>
            <a:ext cx="28765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158" y="3668009"/>
            <a:ext cx="2895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158" y="3704003"/>
            <a:ext cx="296684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56" y="3668009"/>
            <a:ext cx="28956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6713087" y="4005064"/>
            <a:ext cx="360040" cy="369332"/>
          </a:xfrm>
          <a:prstGeom prst="rect">
            <a:avLst/>
          </a:prstGeom>
          <a:noFill/>
        </p:spPr>
        <p:txBody>
          <a:bodyPr wrap="square" rtlCol="0">
            <a:spAutoFit/>
          </a:bodyPr>
          <a:lstStyle/>
          <a:p>
            <a:r>
              <a:rPr lang="tr-TR" b="1" dirty="0" smtClean="0">
                <a:solidFill>
                  <a:srgbClr val="FF0000"/>
                </a:solidFill>
              </a:rPr>
              <a:t>+</a:t>
            </a:r>
            <a:endParaRPr lang="tr-TR" b="1" dirty="0">
              <a:solidFill>
                <a:srgbClr val="FF0000"/>
              </a:solidFill>
            </a:endParaRPr>
          </a:p>
        </p:txBody>
      </p:sp>
      <p:sp>
        <p:nvSpPr>
          <p:cNvPr id="7" name="Dikdörtgen 6"/>
          <p:cNvSpPr/>
          <p:nvPr/>
        </p:nvSpPr>
        <p:spPr>
          <a:xfrm>
            <a:off x="6992917" y="5733256"/>
            <a:ext cx="300082" cy="369332"/>
          </a:xfrm>
          <a:prstGeom prst="rect">
            <a:avLst/>
          </a:prstGeom>
        </p:spPr>
        <p:txBody>
          <a:bodyPr wrap="none">
            <a:spAutoFit/>
          </a:bodyPr>
          <a:lstStyle/>
          <a:p>
            <a:r>
              <a:rPr lang="tr-TR" b="1" dirty="0">
                <a:solidFill>
                  <a:srgbClr val="FF0000"/>
                </a:solidFill>
              </a:rPr>
              <a:t>+</a:t>
            </a:r>
          </a:p>
        </p:txBody>
      </p:sp>
      <p:sp>
        <p:nvSpPr>
          <p:cNvPr id="8" name="Dikdörtgen 7"/>
          <p:cNvSpPr/>
          <p:nvPr/>
        </p:nvSpPr>
        <p:spPr>
          <a:xfrm>
            <a:off x="7237955" y="5363924"/>
            <a:ext cx="300082" cy="369332"/>
          </a:xfrm>
          <a:prstGeom prst="rect">
            <a:avLst/>
          </a:prstGeom>
        </p:spPr>
        <p:txBody>
          <a:bodyPr wrap="none">
            <a:spAutoFit/>
          </a:bodyPr>
          <a:lstStyle/>
          <a:p>
            <a:r>
              <a:rPr lang="tr-TR" b="1" dirty="0">
                <a:solidFill>
                  <a:srgbClr val="FF0000"/>
                </a:solidFill>
              </a:rPr>
              <a:t>+</a:t>
            </a:r>
          </a:p>
        </p:txBody>
      </p:sp>
    </p:spTree>
    <p:extLst>
      <p:ext uri="{BB962C8B-B14F-4D97-AF65-F5344CB8AC3E}">
        <p14:creationId xmlns:p14="http://schemas.microsoft.com/office/powerpoint/2010/main" val="41058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ircle(in)">
                                      <p:cBhvr>
                                        <p:cTn id="39" dur="2000"/>
                                        <p:tgtEl>
                                          <p:spTgt spid="10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ircle(in)">
                                      <p:cBhvr>
                                        <p:cTn id="51" dur="2000"/>
                                        <p:tgtEl>
                                          <p:spTgt spid="10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wipe(down)">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030"/>
                                        </p:tgtEl>
                                        <p:attrNameLst>
                                          <p:attrName>style.visibility</p:attrName>
                                        </p:attrNameLst>
                                      </p:cBhvr>
                                      <p:to>
                                        <p:strVal val="visible"/>
                                      </p:to>
                                    </p:set>
                                    <p:animEffect transition="in" filter="circle(in)">
                                      <p:cBhvr>
                                        <p:cTn id="61" dur="2000"/>
                                        <p:tgtEl>
                                          <p:spTgt spid="10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barn(inVertical)">
                                      <p:cBhvr>
                                        <p:cTn id="66" dur="5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down)">
                                      <p:cBhvr>
                                        <p:cTn id="71" dur="500"/>
                                        <p:tgtEl>
                                          <p:spTgt spid="3">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circle(in)">
                                      <p:cBhvr>
                                        <p:cTn id="76" dur="20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circle(in)">
                                      <p:cBhvr>
                                        <p:cTn id="81" dur="20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circle(in)">
                                      <p:cBhvr>
                                        <p:cTn id="8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Habitat Örtüşü</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Genellikle kullanılış şekline atıfta bulunularak yaban hayatı için örtüşün tanımlanmasıdır (yuva örtüşü, gizleme (</a:t>
            </a:r>
            <a:r>
              <a:rPr lang="tr-TR" sz="2800" dirty="0" smtClean="0">
                <a:latin typeface="Adobe Caslon Pro" pitchFamily="18" charset="-94"/>
              </a:rPr>
              <a:t>kamuflaj</a:t>
            </a:r>
            <a:r>
              <a:rPr lang="tr-TR" sz="2800" dirty="0" smtClean="0"/>
              <a:t>) örtüşü vb.)</a:t>
            </a: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68</a:t>
            </a:fld>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18157"/>
            <a:ext cx="8208912" cy="280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5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Örtüşü Ölçme Metotları</a:t>
            </a:r>
            <a:endParaRPr lang="tr-TR"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69</a:t>
            </a:fld>
            <a:endParaRPr lang="tr-T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207691992"/>
              </p:ext>
            </p:extLst>
          </p:nvPr>
        </p:nvGraphicFramePr>
        <p:xfrm>
          <a:off x="467544" y="1340768"/>
          <a:ext cx="820891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036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B74FB8E7-E529-4AB2-B915-A239FECB9D2C}" type="slidenum">
              <a:rPr lang="tr-TR" altLang="tr-TR" sz="1400"/>
              <a:pPr>
                <a:spcBef>
                  <a:spcPct val="0"/>
                </a:spcBef>
                <a:buFontTx/>
                <a:buNone/>
              </a:pPr>
              <a:t>7</a:t>
            </a:fld>
            <a:endParaRPr lang="tr-TR" altLang="tr-TR" sz="1400"/>
          </a:p>
        </p:txBody>
      </p:sp>
      <p:sp>
        <p:nvSpPr>
          <p:cNvPr id="75779" name="Rectangle 2"/>
          <p:cNvSpPr>
            <a:spLocks noGrp="1" noChangeArrowheads="1"/>
          </p:cNvSpPr>
          <p:nvPr>
            <p:ph type="title"/>
          </p:nvPr>
        </p:nvSpPr>
        <p:spPr/>
        <p:txBody>
          <a:bodyPr/>
          <a:lstStyle/>
          <a:p>
            <a:pPr eaLnBrk="1" hangingPunct="1"/>
            <a:r>
              <a:rPr lang="tr-TR" altLang="tr-TR" b="1" smtClean="0"/>
              <a:t>Örnek Parselin Şekli</a:t>
            </a:r>
          </a:p>
        </p:txBody>
      </p:sp>
      <p:sp>
        <p:nvSpPr>
          <p:cNvPr id="75780" name="Rectangle 3"/>
          <p:cNvSpPr>
            <a:spLocks noGrp="1" noChangeArrowheads="1"/>
          </p:cNvSpPr>
          <p:nvPr>
            <p:ph type="body" idx="1"/>
          </p:nvPr>
        </p:nvSpPr>
        <p:spPr/>
        <p:txBody>
          <a:bodyPr/>
          <a:lstStyle/>
          <a:p>
            <a:pPr eaLnBrk="1" hangingPunct="1"/>
            <a:r>
              <a:rPr lang="tr-TR" altLang="tr-TR" smtClean="0"/>
              <a:t>Çalışmanın amacına ve kullanılan metoda göre değişir.</a:t>
            </a:r>
          </a:p>
          <a:p>
            <a:pPr eaLnBrk="1" hangingPunct="1"/>
            <a:endParaRPr lang="tr-TR" altLang="tr-TR" smtClean="0"/>
          </a:p>
          <a:p>
            <a:pPr eaLnBrk="1" hangingPunct="1"/>
            <a:r>
              <a:rPr lang="tr-TR" altLang="tr-TR" smtClean="0"/>
              <a:t>Kare</a:t>
            </a:r>
          </a:p>
          <a:p>
            <a:pPr eaLnBrk="1" hangingPunct="1"/>
            <a:r>
              <a:rPr lang="tr-TR" altLang="tr-TR" smtClean="0"/>
              <a:t>Daire</a:t>
            </a:r>
          </a:p>
          <a:p>
            <a:pPr eaLnBrk="1" hangingPunct="1"/>
            <a:r>
              <a:rPr lang="tr-TR" altLang="tr-TR" smtClean="0"/>
              <a:t>Dikdörtgen</a:t>
            </a:r>
          </a:p>
          <a:p>
            <a:pPr eaLnBrk="1" hangingPunct="1"/>
            <a:r>
              <a:rPr lang="tr-TR" altLang="tr-TR" smtClean="0"/>
              <a:t>Şerit örnek parseller </a:t>
            </a:r>
          </a:p>
        </p:txBody>
      </p:sp>
    </p:spTree>
    <p:extLst>
      <p:ext uri="{BB962C8B-B14F-4D97-AF65-F5344CB8AC3E}">
        <p14:creationId xmlns:p14="http://schemas.microsoft.com/office/powerpoint/2010/main" val="4118380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sz="4000" dirty="0">
                <a:solidFill>
                  <a:prstClr val="black"/>
                </a:solidFill>
              </a:rPr>
              <a:t>OTSU VEJETASYONDA QUADRAT YÖNTEMİYLE ÖRNEKLEME VE ÖRTÜŞ</a:t>
            </a:r>
            <a:endParaRPr lang="tr-TR" dirty="0"/>
          </a:p>
        </p:txBody>
      </p:sp>
      <p:sp>
        <p:nvSpPr>
          <p:cNvPr id="3" name="Slayt Numarası Yer Tutucusu 2"/>
          <p:cNvSpPr>
            <a:spLocks noGrp="1"/>
          </p:cNvSpPr>
          <p:nvPr>
            <p:ph type="sldNum" sz="quarter" idx="12"/>
          </p:nvPr>
        </p:nvSpPr>
        <p:spPr/>
        <p:txBody>
          <a:bodyPr/>
          <a:lstStyle/>
          <a:p>
            <a:fld id="{2D142032-A06B-444D-9B04-407F74796A33}" type="slidenum">
              <a:rPr lang="tr-TR" smtClean="0"/>
              <a:pPr/>
              <a:t>70</a:t>
            </a:fld>
            <a:endParaRPr lang="tr-TR"/>
          </a:p>
        </p:txBody>
      </p:sp>
    </p:spTree>
    <p:extLst>
      <p:ext uri="{BB962C8B-B14F-4D97-AF65-F5344CB8AC3E}">
        <p14:creationId xmlns:p14="http://schemas.microsoft.com/office/powerpoint/2010/main" val="35357414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QUADRAT TİPLERİ</a:t>
            </a:r>
            <a:endParaRPr lang="tr-TR" dirty="0"/>
          </a:p>
        </p:txBody>
      </p:sp>
      <p:sp>
        <p:nvSpPr>
          <p:cNvPr id="3" name="İçerik Yer Tutucusu 2"/>
          <p:cNvSpPr>
            <a:spLocks noGrp="1"/>
          </p:cNvSpPr>
          <p:nvPr>
            <p:ph idx="1"/>
          </p:nvPr>
        </p:nvSpPr>
        <p:spPr/>
        <p:txBody>
          <a:bodyPr/>
          <a:lstStyle/>
          <a:p>
            <a:endParaRPr lang="tr-T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4" t="19886" r="36302" b="17857"/>
          <a:stretch/>
        </p:blipFill>
        <p:spPr bwMode="auto">
          <a:xfrm>
            <a:off x="682171" y="1454727"/>
            <a:ext cx="7605486" cy="45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71</a:t>
            </a:fld>
            <a:endParaRPr lang="tr-TR"/>
          </a:p>
        </p:txBody>
      </p:sp>
    </p:spTree>
    <p:extLst>
      <p:ext uri="{BB962C8B-B14F-4D97-AF65-F5344CB8AC3E}">
        <p14:creationId xmlns:p14="http://schemas.microsoft.com/office/powerpoint/2010/main" val="38578277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prstClr val="black"/>
                </a:solidFill>
              </a:rPr>
              <a:t>QUADRAT TİPLERİ</a:t>
            </a:r>
            <a:endParaRPr lang="tr-TR" dirty="0"/>
          </a:p>
        </p:txBody>
      </p:sp>
      <p:sp>
        <p:nvSpPr>
          <p:cNvPr id="3" name="İçerik Yer Tutucusu 2"/>
          <p:cNvSpPr>
            <a:spLocks noGrp="1"/>
          </p:cNvSpPr>
          <p:nvPr>
            <p:ph idx="1"/>
          </p:nvPr>
        </p:nvSpPr>
        <p:spPr/>
        <p:txBody>
          <a:bodyPr/>
          <a:lstStyle/>
          <a:p>
            <a:endParaRPr lang="tr-TR"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2" t="19643" r="36303" b="17992"/>
          <a:stretch/>
        </p:blipFill>
        <p:spPr bwMode="auto">
          <a:xfrm>
            <a:off x="769257" y="1436914"/>
            <a:ext cx="7518400" cy="456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72</a:t>
            </a:fld>
            <a:endParaRPr lang="tr-TR"/>
          </a:p>
        </p:txBody>
      </p:sp>
    </p:spTree>
    <p:extLst>
      <p:ext uri="{BB962C8B-B14F-4D97-AF65-F5344CB8AC3E}">
        <p14:creationId xmlns:p14="http://schemas.microsoft.com/office/powerpoint/2010/main" val="26948873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smtClean="0">
                <a:solidFill>
                  <a:prstClr val="black"/>
                </a:solidFill>
              </a:rPr>
              <a:t>Birkaç cm büyüklükte bitkiler için uygun </a:t>
            </a:r>
            <a:r>
              <a:rPr lang="tr-TR" sz="2400" dirty="0" err="1" smtClean="0">
                <a:solidFill>
                  <a:prstClr val="black"/>
                </a:solidFill>
              </a:rPr>
              <a:t>quadrat</a:t>
            </a:r>
            <a:r>
              <a:rPr lang="tr-TR" sz="2400" dirty="0" smtClean="0">
                <a:solidFill>
                  <a:prstClr val="black"/>
                </a:solidFill>
              </a:rPr>
              <a:t> büyüklüğü</a:t>
            </a:r>
            <a:endParaRPr lang="tr-TR" sz="2400" dirty="0"/>
          </a:p>
        </p:txBody>
      </p:sp>
      <p:sp>
        <p:nvSpPr>
          <p:cNvPr id="3" name="İçerik Yer Tutucusu 2"/>
          <p:cNvSpPr>
            <a:spLocks noGrp="1"/>
          </p:cNvSpPr>
          <p:nvPr>
            <p:ph idx="1"/>
          </p:nvPr>
        </p:nvSpPr>
        <p:spPr/>
        <p:txBody>
          <a:bodyPr/>
          <a:lstStyle/>
          <a:p>
            <a:endParaRPr lang="tr-T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3" t="19886" r="37865" b="18055"/>
          <a:stretch/>
        </p:blipFill>
        <p:spPr bwMode="auto">
          <a:xfrm>
            <a:off x="827584" y="1454727"/>
            <a:ext cx="7590971" cy="453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73</a:t>
            </a:fld>
            <a:endParaRPr lang="tr-TR"/>
          </a:p>
        </p:txBody>
      </p:sp>
    </p:spTree>
    <p:extLst>
      <p:ext uri="{BB962C8B-B14F-4D97-AF65-F5344CB8AC3E}">
        <p14:creationId xmlns:p14="http://schemas.microsoft.com/office/powerpoint/2010/main" val="42255559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a:solidFill>
                  <a:prstClr val="black"/>
                </a:solidFill>
              </a:rPr>
              <a:t>Birkaç cm büyüklükte bitkiler için uygun </a:t>
            </a:r>
            <a:r>
              <a:rPr lang="tr-TR" sz="2400" dirty="0" err="1">
                <a:solidFill>
                  <a:prstClr val="black"/>
                </a:solidFill>
              </a:rPr>
              <a:t>quadrat</a:t>
            </a:r>
            <a:r>
              <a:rPr lang="tr-TR" sz="2400" dirty="0">
                <a:solidFill>
                  <a:prstClr val="black"/>
                </a:solidFill>
              </a:rPr>
              <a:t> büyüklüğü</a:t>
            </a:r>
            <a:endParaRPr lang="tr-TR" dirty="0"/>
          </a:p>
        </p:txBody>
      </p:sp>
      <p:sp>
        <p:nvSpPr>
          <p:cNvPr id="3" name="İçerik Yer Tutucusu 2"/>
          <p:cNvSpPr>
            <a:spLocks noGrp="1"/>
          </p:cNvSpPr>
          <p:nvPr>
            <p:ph idx="1"/>
          </p:nvPr>
        </p:nvSpPr>
        <p:spPr/>
        <p:txBody>
          <a:bodyPr/>
          <a:lstStyle/>
          <a:p>
            <a:endParaRPr lang="tr-T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4" t="19841" r="35857" b="18560"/>
          <a:stretch/>
        </p:blipFill>
        <p:spPr bwMode="auto">
          <a:xfrm>
            <a:off x="406400" y="1451429"/>
            <a:ext cx="7939314" cy="450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74</a:t>
            </a:fld>
            <a:endParaRPr lang="tr-TR"/>
          </a:p>
        </p:txBody>
      </p:sp>
    </p:spTree>
    <p:extLst>
      <p:ext uri="{BB962C8B-B14F-4D97-AF65-F5344CB8AC3E}">
        <p14:creationId xmlns:p14="http://schemas.microsoft.com/office/powerpoint/2010/main" val="15545731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dirty="0">
                <a:solidFill>
                  <a:prstClr val="black"/>
                </a:solidFill>
              </a:rPr>
              <a:t> </a:t>
            </a:r>
            <a:r>
              <a:rPr lang="tr-TR" sz="3200" dirty="0" smtClean="0">
                <a:solidFill>
                  <a:prstClr val="black"/>
                </a:solidFill>
              </a:rPr>
              <a:t>daha büyüklükleri için</a:t>
            </a:r>
            <a:endParaRPr lang="tr-TR" dirty="0"/>
          </a:p>
        </p:txBody>
      </p:sp>
      <p:sp>
        <p:nvSpPr>
          <p:cNvPr id="3" name="İçerik Yer Tutucusu 2"/>
          <p:cNvSpPr>
            <a:spLocks noGrp="1"/>
          </p:cNvSpPr>
          <p:nvPr>
            <p:ph idx="1"/>
          </p:nvPr>
        </p:nvSpPr>
        <p:spPr/>
        <p:txBody>
          <a:bodyPr/>
          <a:lstStyle/>
          <a:p>
            <a:endParaRPr lang="tr-T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3" t="20075" r="36303" b="18056"/>
          <a:stretch/>
        </p:blipFill>
        <p:spPr bwMode="auto">
          <a:xfrm>
            <a:off x="493486" y="1468582"/>
            <a:ext cx="7794171" cy="452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75</a:t>
            </a:fld>
            <a:endParaRPr lang="tr-TR"/>
          </a:p>
        </p:txBody>
      </p:sp>
    </p:spTree>
    <p:extLst>
      <p:ext uri="{BB962C8B-B14F-4D97-AF65-F5344CB8AC3E}">
        <p14:creationId xmlns:p14="http://schemas.microsoft.com/office/powerpoint/2010/main" val="41641785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dirty="0">
                <a:solidFill>
                  <a:prstClr val="black"/>
                </a:solidFill>
              </a:rPr>
              <a:t>daha büyüklükleri için</a:t>
            </a:r>
            <a:endParaRPr lang="tr-TR" dirty="0"/>
          </a:p>
        </p:txBody>
      </p:sp>
      <p:sp>
        <p:nvSpPr>
          <p:cNvPr id="3" name="İçerik Yer Tutucusu 2"/>
          <p:cNvSpPr>
            <a:spLocks noGrp="1"/>
          </p:cNvSpPr>
          <p:nvPr>
            <p:ph idx="1"/>
          </p:nvPr>
        </p:nvSpPr>
        <p:spPr/>
        <p:txBody>
          <a:bodyPr/>
          <a:lstStyle/>
          <a:p>
            <a:endParaRPr lang="tr-TR"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62" t="19697" r="35522" b="17857"/>
          <a:stretch/>
        </p:blipFill>
        <p:spPr bwMode="auto">
          <a:xfrm>
            <a:off x="580571" y="1556792"/>
            <a:ext cx="7808686" cy="456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76</a:t>
            </a:fld>
            <a:endParaRPr lang="tr-TR"/>
          </a:p>
        </p:txBody>
      </p:sp>
    </p:spTree>
    <p:extLst>
      <p:ext uri="{BB962C8B-B14F-4D97-AF65-F5344CB8AC3E}">
        <p14:creationId xmlns:p14="http://schemas.microsoft.com/office/powerpoint/2010/main" val="974938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600" dirty="0">
                <a:solidFill>
                  <a:prstClr val="black"/>
                </a:solidFill>
                <a:ea typeface="+mn-ea"/>
                <a:cs typeface="+mn-cs"/>
              </a:rPr>
              <a:t>Örtüş bitkilerin boyunda </a:t>
            </a:r>
            <a:r>
              <a:rPr lang="tr-TR" sz="2600" dirty="0" smtClean="0">
                <a:solidFill>
                  <a:prstClr val="black"/>
                </a:solidFill>
                <a:ea typeface="+mn-ea"/>
                <a:cs typeface="+mn-cs"/>
              </a:rPr>
              <a:t>farklılıklar </a:t>
            </a:r>
            <a:r>
              <a:rPr lang="tr-TR" sz="2600" dirty="0">
                <a:solidFill>
                  <a:prstClr val="black"/>
                </a:solidFill>
                <a:ea typeface="+mn-ea"/>
                <a:cs typeface="+mn-cs"/>
              </a:rPr>
              <a:t>olduğunda</a:t>
            </a:r>
            <a:endParaRPr lang="tr-TR" dirty="0"/>
          </a:p>
        </p:txBody>
      </p:sp>
      <p:sp>
        <p:nvSpPr>
          <p:cNvPr id="3" name="İçerik Yer Tutucusu 2"/>
          <p:cNvSpPr>
            <a:spLocks noGrp="1"/>
          </p:cNvSpPr>
          <p:nvPr>
            <p:ph idx="1"/>
          </p:nvPr>
        </p:nvSpPr>
        <p:spPr/>
        <p:txBody>
          <a:bodyPr/>
          <a:lstStyle/>
          <a:p>
            <a:endParaRPr lang="tr-TR"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97" t="19697" r="39985" b="17857"/>
          <a:stretch/>
        </p:blipFill>
        <p:spPr bwMode="auto">
          <a:xfrm>
            <a:off x="827584" y="1522679"/>
            <a:ext cx="7272808" cy="488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77</a:t>
            </a:fld>
            <a:endParaRPr lang="tr-TR"/>
          </a:p>
        </p:txBody>
      </p:sp>
    </p:spTree>
    <p:extLst>
      <p:ext uri="{BB962C8B-B14F-4D97-AF65-F5344CB8AC3E}">
        <p14:creationId xmlns:p14="http://schemas.microsoft.com/office/powerpoint/2010/main" val="40513595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600" dirty="0" smtClean="0">
                <a:solidFill>
                  <a:prstClr val="black"/>
                </a:solidFill>
                <a:ea typeface="+mn-ea"/>
                <a:cs typeface="+mn-cs"/>
              </a:rPr>
              <a:t>Bitkilerin </a:t>
            </a:r>
            <a:r>
              <a:rPr lang="tr-TR" sz="2600" dirty="0" err="1" smtClean="0">
                <a:solidFill>
                  <a:prstClr val="black"/>
                </a:solidFill>
                <a:ea typeface="+mn-ea"/>
                <a:cs typeface="+mn-cs"/>
              </a:rPr>
              <a:t>biyomas</a:t>
            </a:r>
            <a:r>
              <a:rPr lang="tr-TR" sz="2600" dirty="0" smtClean="0">
                <a:solidFill>
                  <a:prstClr val="black"/>
                </a:solidFill>
                <a:ea typeface="+mn-ea"/>
                <a:cs typeface="+mn-cs"/>
              </a:rPr>
              <a:t> farklılıklarına yukarıdan bakıldığında daha az delil vardır</a:t>
            </a:r>
            <a:endParaRPr lang="tr-TR" dirty="0"/>
          </a:p>
        </p:txBody>
      </p:sp>
      <p:sp>
        <p:nvSpPr>
          <p:cNvPr id="3" name="İçerik Yer Tutucusu 2"/>
          <p:cNvSpPr>
            <a:spLocks noGrp="1"/>
          </p:cNvSpPr>
          <p:nvPr>
            <p:ph idx="1"/>
          </p:nvPr>
        </p:nvSpPr>
        <p:spPr/>
        <p:txBody>
          <a:bodyPr/>
          <a:lstStyle/>
          <a:p>
            <a:endParaRPr lang="tr-TR"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09" t="20265" r="40208" b="18055"/>
          <a:stretch/>
        </p:blipFill>
        <p:spPr bwMode="auto">
          <a:xfrm>
            <a:off x="827584" y="1482435"/>
            <a:ext cx="7272808" cy="485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78</a:t>
            </a:fld>
            <a:endParaRPr lang="tr-TR"/>
          </a:p>
        </p:txBody>
      </p:sp>
    </p:spTree>
    <p:extLst>
      <p:ext uri="{BB962C8B-B14F-4D97-AF65-F5344CB8AC3E}">
        <p14:creationId xmlns:p14="http://schemas.microsoft.com/office/powerpoint/2010/main" val="35744443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000" dirty="0" smtClean="0"/>
              <a:t>Bir bitki ya da bitki grubunun örtüşünü hesaplamayı gözümüzde canlandırdığımızda, yukarıdan baktığımızda </a:t>
            </a:r>
            <a:r>
              <a:rPr lang="tr-TR" sz="2000" dirty="0" err="1" smtClean="0"/>
              <a:t>kanopilerinin</a:t>
            </a:r>
            <a:r>
              <a:rPr lang="tr-TR" sz="2000" dirty="0" smtClean="0"/>
              <a:t> az ya da çok birbirleriyle birleşik olduğu görülür.</a:t>
            </a:r>
            <a:endParaRPr lang="tr-TR" sz="2000" dirty="0"/>
          </a:p>
        </p:txBody>
      </p:sp>
      <p:sp>
        <p:nvSpPr>
          <p:cNvPr id="3" name="İçerik Yer Tutucusu 2"/>
          <p:cNvSpPr>
            <a:spLocks noGrp="1"/>
          </p:cNvSpPr>
          <p:nvPr>
            <p:ph idx="1"/>
          </p:nvPr>
        </p:nvSpPr>
        <p:spPr/>
        <p:txBody>
          <a:bodyPr/>
          <a:lstStyle/>
          <a:p>
            <a:endParaRPr lang="tr-T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20" t="19841" r="40544" b="18254"/>
          <a:stretch/>
        </p:blipFill>
        <p:spPr bwMode="auto">
          <a:xfrm>
            <a:off x="683568" y="1484784"/>
            <a:ext cx="7344816" cy="496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79</a:t>
            </a:fld>
            <a:endParaRPr lang="tr-TR"/>
          </a:p>
        </p:txBody>
      </p:sp>
    </p:spTree>
    <p:extLst>
      <p:ext uri="{BB962C8B-B14F-4D97-AF65-F5344CB8AC3E}">
        <p14:creationId xmlns:p14="http://schemas.microsoft.com/office/powerpoint/2010/main" val="2928315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ayt Numarası Yer Tutucusu 5"/>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34EB122F-49AF-4DDC-B792-9DB84A030005}" type="slidenum">
              <a:rPr lang="tr-TR" altLang="tr-TR" sz="1400"/>
              <a:pPr>
                <a:spcBef>
                  <a:spcPct val="0"/>
                </a:spcBef>
                <a:buFontTx/>
                <a:buNone/>
              </a:pPr>
              <a:t>8</a:t>
            </a:fld>
            <a:endParaRPr lang="tr-TR" altLang="tr-TR" sz="1400"/>
          </a:p>
        </p:txBody>
      </p:sp>
      <p:sp>
        <p:nvSpPr>
          <p:cNvPr id="76803" name="Rectangle 2"/>
          <p:cNvSpPr>
            <a:spLocks noGrp="1" noChangeArrowheads="1"/>
          </p:cNvSpPr>
          <p:nvPr>
            <p:ph type="title"/>
          </p:nvPr>
        </p:nvSpPr>
        <p:spPr/>
        <p:txBody>
          <a:bodyPr/>
          <a:lstStyle/>
          <a:p>
            <a:pPr eaLnBrk="1" hangingPunct="1"/>
            <a:r>
              <a:rPr lang="tr-TR" altLang="tr-TR" b="1" smtClean="0"/>
              <a:t>Örnek Parselin Şekli</a:t>
            </a:r>
          </a:p>
        </p:txBody>
      </p:sp>
      <p:sp>
        <p:nvSpPr>
          <p:cNvPr id="31748" name="Rectangle 3"/>
          <p:cNvSpPr>
            <a:spLocks noGrp="1" noChangeArrowheads="1"/>
          </p:cNvSpPr>
          <p:nvPr>
            <p:ph type="body" idx="1"/>
          </p:nvPr>
        </p:nvSpPr>
        <p:spPr>
          <a:xfrm>
            <a:off x="468313" y="2205038"/>
            <a:ext cx="8229600" cy="3776662"/>
          </a:xfrm>
        </p:spPr>
        <p:txBody>
          <a:bodyPr/>
          <a:lstStyle/>
          <a:p>
            <a:pPr marL="0" indent="0" algn="just" eaLnBrk="1" hangingPunct="1">
              <a:lnSpc>
                <a:spcPct val="150000"/>
              </a:lnSpc>
              <a:buFontTx/>
              <a:buNone/>
              <a:defRPr/>
            </a:pPr>
            <a:r>
              <a:rPr lang="tr-TR" altLang="tr-TR" sz="2800" dirty="0" err="1" smtClean="0"/>
              <a:t>Zurich</a:t>
            </a:r>
            <a:r>
              <a:rPr lang="tr-TR" altLang="tr-TR" sz="2800" dirty="0" smtClean="0"/>
              <a:t>-Montpellier ekolü mensupları çoğunlukla örnek parsellerin şekli üzerinde fazla durmazlar. </a:t>
            </a:r>
          </a:p>
          <a:p>
            <a:pPr algn="just" eaLnBrk="1" hangingPunct="1">
              <a:lnSpc>
                <a:spcPct val="150000"/>
              </a:lnSpc>
              <a:defRPr/>
            </a:pPr>
            <a:endParaRPr lang="tr-TR" altLang="tr-TR" sz="2800" dirty="0" smtClean="0"/>
          </a:p>
          <a:p>
            <a:pPr marL="0" indent="0" algn="just" eaLnBrk="1" hangingPunct="1">
              <a:lnSpc>
                <a:spcPct val="150000"/>
              </a:lnSpc>
              <a:buFontTx/>
              <a:buNone/>
              <a:defRPr/>
            </a:pPr>
            <a:r>
              <a:rPr lang="tr-TR" altLang="tr-TR" sz="2800" dirty="0" smtClean="0"/>
              <a:t>Habitat ve vejetasyon bakımından yeteri kadar homojenlik önemli kriter. </a:t>
            </a:r>
          </a:p>
        </p:txBody>
      </p:sp>
    </p:spTree>
    <p:extLst>
      <p:ext uri="{BB962C8B-B14F-4D97-AF65-F5344CB8AC3E}">
        <p14:creationId xmlns:p14="http://schemas.microsoft.com/office/powerpoint/2010/main" val="23285041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000" dirty="0" smtClean="0"/>
              <a:t>Eğer yapraklar arasında bir çok boşluğa sahip seyrek bir </a:t>
            </a:r>
            <a:r>
              <a:rPr lang="tr-TR" sz="2000" dirty="0" err="1" smtClean="0"/>
              <a:t>kanopi</a:t>
            </a:r>
            <a:r>
              <a:rPr lang="tr-TR" sz="2000" dirty="0" smtClean="0"/>
              <a:t> varsa, bu durumda bu yaprakların etrafını çevreleyen sınır çizgisi örtüşün olduğundan daha fazla tahmin edilmesine yol açacaktır.</a:t>
            </a:r>
            <a:endParaRPr lang="tr-TR" sz="2000" dirty="0"/>
          </a:p>
        </p:txBody>
      </p:sp>
      <p:sp>
        <p:nvSpPr>
          <p:cNvPr id="3" name="İçerik Yer Tutucusu 2"/>
          <p:cNvSpPr>
            <a:spLocks noGrp="1"/>
          </p:cNvSpPr>
          <p:nvPr>
            <p:ph idx="1"/>
          </p:nvPr>
        </p:nvSpPr>
        <p:spPr/>
        <p:txBody>
          <a:bodyPr/>
          <a:lstStyle/>
          <a:p>
            <a:endParaRPr lang="tr-TR"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20" t="19886" r="38646" b="17857"/>
          <a:stretch/>
        </p:blipFill>
        <p:spPr bwMode="auto">
          <a:xfrm>
            <a:off x="669531" y="1484784"/>
            <a:ext cx="7329714" cy="45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80</a:t>
            </a:fld>
            <a:endParaRPr lang="tr-TR"/>
          </a:p>
        </p:txBody>
      </p:sp>
    </p:spTree>
    <p:extLst>
      <p:ext uri="{BB962C8B-B14F-4D97-AF65-F5344CB8AC3E}">
        <p14:creationId xmlns:p14="http://schemas.microsoft.com/office/powerpoint/2010/main" val="1095913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000" dirty="0" smtClean="0"/>
              <a:t>Bu durumda yaprakların etrafını çevreleyen bu çizgiyi biraz sıkıştırarak örtüşü tahmin etmek daha doğru olacaktır. Böylece sınırın dışında aralarında boşluklar bulunan yaprak alanı dengelenmiş olacaktır.</a:t>
            </a:r>
            <a:endParaRPr lang="tr-TR" sz="2000" dirty="0"/>
          </a:p>
        </p:txBody>
      </p:sp>
      <p:sp>
        <p:nvSpPr>
          <p:cNvPr id="3" name="İçerik Yer Tutucusu 2"/>
          <p:cNvSpPr>
            <a:spLocks noGrp="1"/>
          </p:cNvSpPr>
          <p:nvPr>
            <p:ph idx="1"/>
          </p:nvPr>
        </p:nvSpPr>
        <p:spPr/>
        <p:txBody>
          <a:bodyPr/>
          <a:lstStyle/>
          <a:p>
            <a:endParaRPr lang="tr-TR"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1" t="19697" r="35969" b="17857"/>
          <a:stretch/>
        </p:blipFill>
        <p:spPr bwMode="auto">
          <a:xfrm>
            <a:off x="478970" y="1556792"/>
            <a:ext cx="7852229" cy="456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81</a:t>
            </a:fld>
            <a:endParaRPr lang="tr-TR"/>
          </a:p>
        </p:txBody>
      </p:sp>
    </p:spTree>
    <p:extLst>
      <p:ext uri="{BB962C8B-B14F-4D97-AF65-F5344CB8AC3E}">
        <p14:creationId xmlns:p14="http://schemas.microsoft.com/office/powerpoint/2010/main" val="9808381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000" dirty="0" err="1" smtClean="0"/>
              <a:t>Quadratın</a:t>
            </a:r>
            <a:r>
              <a:rPr lang="tr-TR" sz="2000" dirty="0" smtClean="0"/>
              <a:t> içinde veya dışında köklenmiş olmasına bakılmaksızın, </a:t>
            </a:r>
            <a:r>
              <a:rPr lang="tr-TR" sz="2000" dirty="0" err="1" smtClean="0"/>
              <a:t>quadrat</a:t>
            </a:r>
            <a:r>
              <a:rPr lang="tr-TR" sz="2000" dirty="0" smtClean="0"/>
              <a:t> içerisindeki bitki materyali örtüş tahminine dahil edilmelidir.</a:t>
            </a:r>
            <a:endParaRPr lang="tr-TR" sz="2000" dirty="0"/>
          </a:p>
        </p:txBody>
      </p:sp>
      <p:sp>
        <p:nvSpPr>
          <p:cNvPr id="3" name="İçerik Yer Tutucusu 2"/>
          <p:cNvSpPr>
            <a:spLocks noGrp="1"/>
          </p:cNvSpPr>
          <p:nvPr>
            <p:ph idx="1"/>
          </p:nvPr>
        </p:nvSpPr>
        <p:spPr/>
        <p:txBody>
          <a:bodyPr/>
          <a:lstStyle/>
          <a:p>
            <a:endParaRPr lang="tr-TR"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37" t="20040" r="50000" b="18850"/>
          <a:stretch/>
        </p:blipFill>
        <p:spPr bwMode="auto">
          <a:xfrm>
            <a:off x="1187624" y="1502144"/>
            <a:ext cx="4536000" cy="443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245" t="20170" r="49975" b="19027"/>
          <a:stretch/>
        </p:blipFill>
        <p:spPr bwMode="auto">
          <a:xfrm>
            <a:off x="1187624" y="1486461"/>
            <a:ext cx="4395066" cy="444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82</a:t>
            </a:fld>
            <a:endParaRPr lang="tr-T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729" t="21590" r="50000" b="18850"/>
          <a:stretch/>
        </p:blipFill>
        <p:spPr bwMode="auto">
          <a:xfrm>
            <a:off x="1226093" y="1486461"/>
            <a:ext cx="4459061" cy="435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713" t="21117" r="50000" b="18845"/>
          <a:stretch/>
        </p:blipFill>
        <p:spPr bwMode="auto">
          <a:xfrm>
            <a:off x="1257154" y="1530743"/>
            <a:ext cx="4428000" cy="435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43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circle(in)">
                                      <p:cBhvr>
                                        <p:cTn id="13" dur="2000"/>
                                        <p:tgtEl>
                                          <p:spTgt spid="1229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000" dirty="0" smtClean="0"/>
              <a:t>Örtüş durumu</a:t>
            </a:r>
            <a:endParaRPr lang="tr-TR" sz="2000" dirty="0"/>
          </a:p>
        </p:txBody>
      </p:sp>
      <p:sp>
        <p:nvSpPr>
          <p:cNvPr id="3" name="İçerik Yer Tutucusu 2"/>
          <p:cNvSpPr>
            <a:spLocks noGrp="1"/>
          </p:cNvSpPr>
          <p:nvPr>
            <p:ph idx="1"/>
          </p:nvPr>
        </p:nvSpPr>
        <p:spPr/>
        <p:txBody>
          <a:bodyPr>
            <a:normAutofit/>
          </a:bodyPr>
          <a:lstStyle/>
          <a:p>
            <a:pPr marL="0" indent="0" algn="just">
              <a:buNone/>
            </a:pPr>
            <a:r>
              <a:rPr lang="tr-TR" sz="2800" dirty="0" err="1" smtClean="0">
                <a:solidFill>
                  <a:prstClr val="black"/>
                </a:solidFill>
                <a:ea typeface="+mj-ea"/>
                <a:cs typeface="+mj-cs"/>
              </a:rPr>
              <a:t>Quadrat</a:t>
            </a:r>
            <a:r>
              <a:rPr lang="tr-TR" sz="2800" dirty="0" smtClean="0">
                <a:solidFill>
                  <a:prstClr val="black"/>
                </a:solidFill>
                <a:ea typeface="+mj-ea"/>
                <a:cs typeface="+mj-cs"/>
              </a:rPr>
              <a:t> yöntemi </a:t>
            </a:r>
            <a:r>
              <a:rPr lang="tr-TR" sz="2800" dirty="0">
                <a:solidFill>
                  <a:prstClr val="black"/>
                </a:solidFill>
                <a:ea typeface="+mj-ea"/>
                <a:cs typeface="+mj-cs"/>
              </a:rPr>
              <a:t>diğerlerinden bağımsız olarak içerisindeki her bir tür için örtüşü  bazen türler üst üste gelse (çakışsa) bile tahmin </a:t>
            </a:r>
            <a:r>
              <a:rPr lang="tr-TR" sz="2800" dirty="0" smtClean="0">
                <a:solidFill>
                  <a:prstClr val="black"/>
                </a:solidFill>
                <a:ea typeface="+mj-ea"/>
                <a:cs typeface="+mj-cs"/>
              </a:rPr>
              <a:t>etmemizi sağlar.</a:t>
            </a:r>
          </a:p>
          <a:p>
            <a:pPr marL="0" indent="0" algn="just">
              <a:buNone/>
            </a:pPr>
            <a:endParaRPr lang="tr-TR" sz="2800" dirty="0">
              <a:solidFill>
                <a:prstClr val="black"/>
              </a:solidFill>
              <a:ea typeface="+mj-ea"/>
              <a:cs typeface="+mj-cs"/>
            </a:endParaRPr>
          </a:p>
          <a:p>
            <a:pPr marL="0" indent="0" algn="just">
              <a:buNone/>
            </a:pPr>
            <a:r>
              <a:rPr lang="tr-TR" sz="2800" dirty="0" smtClean="0">
                <a:solidFill>
                  <a:prstClr val="black"/>
                </a:solidFill>
                <a:ea typeface="+mj-ea"/>
                <a:cs typeface="+mj-cs"/>
              </a:rPr>
              <a:t>Bazı durumlarda bu toplam örtüş değerinin %100’den fazla olmasıyla sonuçlanır.</a:t>
            </a:r>
          </a:p>
          <a:p>
            <a:pPr marL="0" indent="0" algn="just">
              <a:buNone/>
            </a:pPr>
            <a:endParaRPr lang="tr-TR" sz="2800" dirty="0">
              <a:solidFill>
                <a:prstClr val="black"/>
              </a:solidFill>
              <a:ea typeface="+mj-ea"/>
              <a:cs typeface="+mj-cs"/>
            </a:endParaRPr>
          </a:p>
          <a:p>
            <a:pPr marL="0" indent="0" algn="just">
              <a:buNone/>
            </a:pPr>
            <a:r>
              <a:rPr lang="tr-TR" sz="2800" dirty="0" smtClean="0">
                <a:solidFill>
                  <a:prstClr val="black"/>
                </a:solidFill>
                <a:ea typeface="+mj-ea"/>
                <a:cs typeface="+mj-cs"/>
              </a:rPr>
              <a:t>Eğer </a:t>
            </a:r>
            <a:r>
              <a:rPr lang="tr-TR" sz="2800" dirty="0" err="1" smtClean="0">
                <a:solidFill>
                  <a:prstClr val="black"/>
                </a:solidFill>
                <a:ea typeface="+mj-ea"/>
                <a:cs typeface="+mj-cs"/>
              </a:rPr>
              <a:t>quadrat</a:t>
            </a:r>
            <a:r>
              <a:rPr lang="tr-TR" sz="2800" dirty="0" smtClean="0">
                <a:solidFill>
                  <a:prstClr val="black"/>
                </a:solidFill>
                <a:ea typeface="+mj-ea"/>
                <a:cs typeface="+mj-cs"/>
              </a:rPr>
              <a:t> içerisinde çıplak (bitkisiz) alan varsa toplam örtüş %100’den  daha az olabilir.</a:t>
            </a:r>
            <a:endParaRPr lang="tr-TR" sz="2800" dirty="0"/>
          </a:p>
        </p:txBody>
      </p:sp>
      <p:sp>
        <p:nvSpPr>
          <p:cNvPr id="4" name="Slayt Numarası Yer Tutucusu 3"/>
          <p:cNvSpPr>
            <a:spLocks noGrp="1"/>
          </p:cNvSpPr>
          <p:nvPr>
            <p:ph type="sldNum" sz="quarter" idx="12"/>
          </p:nvPr>
        </p:nvSpPr>
        <p:spPr/>
        <p:txBody>
          <a:bodyPr/>
          <a:lstStyle/>
          <a:p>
            <a:fld id="{2D142032-A06B-444D-9B04-407F74796A33}" type="slidenum">
              <a:rPr lang="tr-TR" smtClean="0"/>
              <a:pPr/>
              <a:t>83</a:t>
            </a:fld>
            <a:endParaRPr lang="tr-TR"/>
          </a:p>
        </p:txBody>
      </p:sp>
    </p:spTree>
    <p:extLst>
      <p:ext uri="{BB962C8B-B14F-4D97-AF65-F5344CB8AC3E}">
        <p14:creationId xmlns:p14="http://schemas.microsoft.com/office/powerpoint/2010/main" val="41903035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a:bodyPr>
          <a:lstStyle/>
          <a:p>
            <a:r>
              <a:rPr lang="tr-TR" sz="2800" dirty="0" err="1" smtClean="0"/>
              <a:t>Quadrat</a:t>
            </a:r>
            <a:r>
              <a:rPr lang="tr-TR" sz="2800" dirty="0" smtClean="0"/>
              <a:t> içinde üst üste gelen türler</a:t>
            </a:r>
            <a:endParaRPr lang="tr-TR" sz="2800" dirty="0"/>
          </a:p>
        </p:txBody>
      </p:sp>
      <p:sp>
        <p:nvSpPr>
          <p:cNvPr id="3" name="İçerik Yer Tutucusu 2"/>
          <p:cNvSpPr>
            <a:spLocks noGrp="1"/>
          </p:cNvSpPr>
          <p:nvPr>
            <p:ph idx="1"/>
          </p:nvPr>
        </p:nvSpPr>
        <p:spPr>
          <a:xfrm>
            <a:off x="395536" y="908720"/>
            <a:ext cx="8229600" cy="732657"/>
          </a:xfrm>
        </p:spPr>
        <p:txBody>
          <a:bodyPr>
            <a:normAutofit fontScale="77500" lnSpcReduction="20000"/>
          </a:bodyPr>
          <a:lstStyle/>
          <a:p>
            <a:pPr marL="0" indent="0" algn="just">
              <a:buNone/>
            </a:pPr>
            <a:r>
              <a:rPr lang="tr-TR" dirty="0">
                <a:solidFill>
                  <a:prstClr val="black"/>
                </a:solidFill>
              </a:rPr>
              <a:t>Bu örnekte </a:t>
            </a:r>
            <a:r>
              <a:rPr lang="tr-TR" dirty="0" err="1">
                <a:solidFill>
                  <a:prstClr val="black"/>
                </a:solidFill>
              </a:rPr>
              <a:t>Quadrat</a:t>
            </a:r>
            <a:r>
              <a:rPr lang="tr-TR" dirty="0">
                <a:solidFill>
                  <a:prstClr val="black"/>
                </a:solidFill>
              </a:rPr>
              <a:t> içinde üst üste gelen türler %25 </a:t>
            </a:r>
            <a:r>
              <a:rPr lang="tr-TR" dirty="0" err="1">
                <a:solidFill>
                  <a:prstClr val="black"/>
                </a:solidFill>
              </a:rPr>
              <a:t>lik</a:t>
            </a:r>
            <a:r>
              <a:rPr lang="tr-TR" dirty="0">
                <a:solidFill>
                  <a:prstClr val="black"/>
                </a:solidFill>
              </a:rPr>
              <a:t> bir örtüş sergilemektedir.</a:t>
            </a:r>
            <a:endParaRPr lang="tr-TR"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8" t="21024" r="50000" b="19047"/>
          <a:stretch/>
        </p:blipFill>
        <p:spPr bwMode="auto">
          <a:xfrm>
            <a:off x="1619672" y="1641376"/>
            <a:ext cx="4371975" cy="438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65" t="20928" r="50000" b="19223"/>
          <a:stretch/>
        </p:blipFill>
        <p:spPr bwMode="auto">
          <a:xfrm>
            <a:off x="1630495" y="1647314"/>
            <a:ext cx="4350327" cy="43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84</a:t>
            </a:fld>
            <a:endParaRPr lang="tr-T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21" t="20437" r="50000" b="20040"/>
          <a:stretch/>
        </p:blipFill>
        <p:spPr bwMode="auto">
          <a:xfrm>
            <a:off x="1619672" y="1641376"/>
            <a:ext cx="4342946" cy="43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819" t="20549" r="50233" b="19927"/>
          <a:stretch/>
        </p:blipFill>
        <p:spPr bwMode="auto">
          <a:xfrm>
            <a:off x="1630495" y="1679970"/>
            <a:ext cx="4417092" cy="43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23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circle(in)">
                                      <p:cBhvr>
                                        <p:cTn id="13" dur="2000"/>
                                        <p:tgtEl>
                                          <p:spTgt spid="1433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20" t="20040" r="48128" b="17858"/>
          <a:stretch/>
        </p:blipFill>
        <p:spPr bwMode="auto">
          <a:xfrm>
            <a:off x="899592" y="1628800"/>
            <a:ext cx="6648535" cy="495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85</a:t>
            </a:fld>
            <a:endParaRPr lang="tr-T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1" t="19841" r="48128" b="17857"/>
          <a:stretch/>
        </p:blipFill>
        <p:spPr bwMode="auto">
          <a:xfrm>
            <a:off x="899592" y="1641265"/>
            <a:ext cx="6958136" cy="497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58" t="19841" r="48797" b="18182"/>
          <a:stretch/>
        </p:blipFill>
        <p:spPr bwMode="auto">
          <a:xfrm>
            <a:off x="900570" y="1613956"/>
            <a:ext cx="6958136" cy="50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95536" y="548680"/>
            <a:ext cx="8352928" cy="954107"/>
          </a:xfrm>
          <a:prstGeom prst="rect">
            <a:avLst/>
          </a:prstGeom>
        </p:spPr>
        <p:txBody>
          <a:bodyPr wrap="square">
            <a:spAutoFit/>
          </a:bodyPr>
          <a:lstStyle/>
          <a:p>
            <a:r>
              <a:rPr lang="tr-TR" sz="2800" dirty="0"/>
              <a:t>Türlerin </a:t>
            </a:r>
            <a:r>
              <a:rPr lang="tr-TR" sz="2800" dirty="0" err="1"/>
              <a:t>quadrat</a:t>
            </a:r>
            <a:r>
              <a:rPr lang="tr-TR" sz="2800" dirty="0"/>
              <a:t> içerisindeki </a:t>
            </a:r>
            <a:r>
              <a:rPr lang="tr-TR" sz="2800" dirty="0" err="1"/>
              <a:t>mekansal</a:t>
            </a:r>
            <a:r>
              <a:rPr lang="tr-TR" sz="2800" dirty="0"/>
              <a:t> dağılış modelleri örtüş tespitini etkilemez.</a:t>
            </a:r>
          </a:p>
        </p:txBody>
      </p:sp>
    </p:spTree>
    <p:extLst>
      <p:ext uri="{BB962C8B-B14F-4D97-AF65-F5344CB8AC3E}">
        <p14:creationId xmlns:p14="http://schemas.microsoft.com/office/powerpoint/2010/main" val="348881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just"/>
            <a:r>
              <a:rPr lang="tr-TR" sz="2400" dirty="0" smtClean="0"/>
              <a:t>Örtüşü tahmin etmek için aklımızda hayali  bir %1, %5, %10 gibi örtüş alanı canlandırabiliriz. Böylece </a:t>
            </a:r>
            <a:r>
              <a:rPr lang="tr-TR" sz="2400" dirty="0" err="1" smtClean="0"/>
              <a:t>quadrat</a:t>
            </a:r>
            <a:r>
              <a:rPr lang="tr-TR" sz="2400" dirty="0" smtClean="0"/>
              <a:t> içerisindeki bitkilerin örtüşüne bu alanla karşılaştırarak karar verebiliriz.</a:t>
            </a:r>
            <a:endParaRPr lang="tr-TR" sz="2400" dirty="0"/>
          </a:p>
        </p:txBody>
      </p:sp>
      <p:sp>
        <p:nvSpPr>
          <p:cNvPr id="3" name="İçerik Yer Tutucusu 2"/>
          <p:cNvSpPr>
            <a:spLocks noGrp="1"/>
          </p:cNvSpPr>
          <p:nvPr>
            <p:ph idx="1"/>
          </p:nvPr>
        </p:nvSpPr>
        <p:spPr/>
        <p:txBody>
          <a:bodyPr/>
          <a:lstStyle/>
          <a:p>
            <a:endParaRPr lang="tr-TR"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4" t="19841" r="35746" b="18056"/>
          <a:stretch/>
        </p:blipFill>
        <p:spPr bwMode="auto">
          <a:xfrm>
            <a:off x="971600" y="1628800"/>
            <a:ext cx="7199086" cy="454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86</a:t>
            </a:fld>
            <a:endParaRPr lang="tr-TR"/>
          </a:p>
        </p:txBody>
      </p:sp>
    </p:spTree>
    <p:extLst>
      <p:ext uri="{BB962C8B-B14F-4D97-AF65-F5344CB8AC3E}">
        <p14:creationId xmlns:p14="http://schemas.microsoft.com/office/powerpoint/2010/main" val="35642721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smtClean="0"/>
              <a:t>1 m² </a:t>
            </a:r>
            <a:r>
              <a:rPr lang="tr-TR" sz="2400" dirty="0" err="1" smtClean="0"/>
              <a:t>lik</a:t>
            </a:r>
            <a:r>
              <a:rPr lang="tr-TR" sz="2400" dirty="0" smtClean="0"/>
              <a:t> bir </a:t>
            </a:r>
            <a:r>
              <a:rPr lang="tr-TR" sz="2400" dirty="0" err="1" smtClean="0"/>
              <a:t>quadratta</a:t>
            </a:r>
            <a:r>
              <a:rPr lang="tr-TR" sz="2400" dirty="0" smtClean="0"/>
              <a:t> 10 x 10 cm genişlikte % 1 </a:t>
            </a:r>
            <a:r>
              <a:rPr lang="tr-TR" sz="2400" dirty="0" err="1" smtClean="0"/>
              <a:t>lik</a:t>
            </a:r>
            <a:r>
              <a:rPr lang="tr-TR" sz="2400" dirty="0" smtClean="0"/>
              <a:t> örtüş</a:t>
            </a:r>
            <a:endParaRPr lang="tr-TR" sz="2400" dirty="0"/>
          </a:p>
        </p:txBody>
      </p:sp>
      <p:sp>
        <p:nvSpPr>
          <p:cNvPr id="3" name="İçerik Yer Tutucusu 2"/>
          <p:cNvSpPr>
            <a:spLocks noGrp="1"/>
          </p:cNvSpPr>
          <p:nvPr>
            <p:ph idx="1"/>
          </p:nvPr>
        </p:nvSpPr>
        <p:spPr/>
        <p:txBody>
          <a:bodyPr/>
          <a:lstStyle/>
          <a:p>
            <a:endParaRPr lang="tr-TR"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96" t="19643" r="36526" b="18182"/>
          <a:stretch/>
        </p:blipFill>
        <p:spPr bwMode="auto">
          <a:xfrm>
            <a:off x="899592" y="1628800"/>
            <a:ext cx="7556665" cy="45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87</a:t>
            </a:fld>
            <a:endParaRPr lang="tr-TR"/>
          </a:p>
        </p:txBody>
      </p:sp>
    </p:spTree>
    <p:extLst>
      <p:ext uri="{BB962C8B-B14F-4D97-AF65-F5344CB8AC3E}">
        <p14:creationId xmlns:p14="http://schemas.microsoft.com/office/powerpoint/2010/main" val="41588637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a:solidFill>
                  <a:prstClr val="black"/>
                </a:solidFill>
              </a:rPr>
              <a:t>1 m² </a:t>
            </a:r>
            <a:r>
              <a:rPr lang="tr-TR" sz="2400" dirty="0" err="1">
                <a:solidFill>
                  <a:prstClr val="black"/>
                </a:solidFill>
              </a:rPr>
              <a:t>lik</a:t>
            </a:r>
            <a:r>
              <a:rPr lang="tr-TR" sz="2400" dirty="0">
                <a:solidFill>
                  <a:prstClr val="black"/>
                </a:solidFill>
              </a:rPr>
              <a:t> bir </a:t>
            </a:r>
            <a:r>
              <a:rPr lang="tr-TR" sz="2400" dirty="0" err="1">
                <a:solidFill>
                  <a:prstClr val="black"/>
                </a:solidFill>
              </a:rPr>
              <a:t>quadratta</a:t>
            </a:r>
            <a:r>
              <a:rPr lang="tr-TR" sz="2400" dirty="0">
                <a:solidFill>
                  <a:prstClr val="black"/>
                </a:solidFill>
              </a:rPr>
              <a:t> </a:t>
            </a:r>
            <a:r>
              <a:rPr lang="tr-TR" sz="2400" dirty="0" smtClean="0">
                <a:solidFill>
                  <a:prstClr val="black"/>
                </a:solidFill>
              </a:rPr>
              <a:t>20 </a:t>
            </a:r>
            <a:r>
              <a:rPr lang="tr-TR" sz="2400" dirty="0">
                <a:solidFill>
                  <a:prstClr val="black"/>
                </a:solidFill>
              </a:rPr>
              <a:t>x </a:t>
            </a:r>
            <a:r>
              <a:rPr lang="tr-TR" sz="2400" dirty="0" smtClean="0">
                <a:solidFill>
                  <a:prstClr val="black"/>
                </a:solidFill>
              </a:rPr>
              <a:t>20 </a:t>
            </a:r>
            <a:r>
              <a:rPr lang="tr-TR" sz="2400" dirty="0">
                <a:solidFill>
                  <a:prstClr val="black"/>
                </a:solidFill>
              </a:rPr>
              <a:t>cm genişlikte </a:t>
            </a:r>
            <a:r>
              <a:rPr lang="tr-TR" sz="2400" dirty="0" smtClean="0">
                <a:solidFill>
                  <a:prstClr val="black"/>
                </a:solidFill>
              </a:rPr>
              <a:t>% 5 </a:t>
            </a:r>
            <a:r>
              <a:rPr lang="tr-TR" sz="2400" dirty="0" err="1">
                <a:solidFill>
                  <a:prstClr val="black"/>
                </a:solidFill>
              </a:rPr>
              <a:t>lik</a:t>
            </a:r>
            <a:r>
              <a:rPr lang="tr-TR" sz="2400" dirty="0">
                <a:solidFill>
                  <a:prstClr val="black"/>
                </a:solidFill>
              </a:rPr>
              <a:t> örtüş</a:t>
            </a:r>
            <a:endParaRPr lang="tr-TR" sz="2400" dirty="0"/>
          </a:p>
        </p:txBody>
      </p:sp>
      <p:sp>
        <p:nvSpPr>
          <p:cNvPr id="3" name="İçerik Yer Tutucusu 2"/>
          <p:cNvSpPr>
            <a:spLocks noGrp="1"/>
          </p:cNvSpPr>
          <p:nvPr>
            <p:ph idx="1"/>
          </p:nvPr>
        </p:nvSpPr>
        <p:spPr/>
        <p:txBody>
          <a:bodyPr/>
          <a:lstStyle/>
          <a:p>
            <a:endParaRPr lang="tr-TR" dirty="0"/>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16" t="19643" r="37641" b="17803"/>
          <a:stretch/>
        </p:blipFill>
        <p:spPr bwMode="auto">
          <a:xfrm>
            <a:off x="683568" y="1700807"/>
            <a:ext cx="7590972" cy="457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88</a:t>
            </a:fld>
            <a:endParaRPr lang="tr-TR"/>
          </a:p>
        </p:txBody>
      </p:sp>
    </p:spTree>
    <p:extLst>
      <p:ext uri="{BB962C8B-B14F-4D97-AF65-F5344CB8AC3E}">
        <p14:creationId xmlns:p14="http://schemas.microsoft.com/office/powerpoint/2010/main" val="20152187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400" dirty="0">
                <a:solidFill>
                  <a:prstClr val="black"/>
                </a:solidFill>
              </a:rPr>
              <a:t>1 m² </a:t>
            </a:r>
            <a:r>
              <a:rPr lang="tr-TR" sz="2400" dirty="0" err="1">
                <a:solidFill>
                  <a:prstClr val="black"/>
                </a:solidFill>
              </a:rPr>
              <a:t>lik</a:t>
            </a:r>
            <a:r>
              <a:rPr lang="tr-TR" sz="2400" dirty="0">
                <a:solidFill>
                  <a:prstClr val="black"/>
                </a:solidFill>
              </a:rPr>
              <a:t> bir </a:t>
            </a:r>
            <a:r>
              <a:rPr lang="tr-TR" sz="2400" dirty="0" err="1">
                <a:solidFill>
                  <a:prstClr val="black"/>
                </a:solidFill>
              </a:rPr>
              <a:t>quadratta</a:t>
            </a:r>
            <a:r>
              <a:rPr lang="tr-TR" sz="2400" dirty="0">
                <a:solidFill>
                  <a:prstClr val="black"/>
                </a:solidFill>
              </a:rPr>
              <a:t> </a:t>
            </a:r>
            <a:r>
              <a:rPr lang="tr-TR" sz="2400" dirty="0" smtClean="0"/>
              <a:t>31 x 31 cm genişlikte </a:t>
            </a:r>
            <a:r>
              <a:rPr lang="tr-TR" sz="2400" dirty="0" smtClean="0">
                <a:solidFill>
                  <a:prstClr val="black"/>
                </a:solidFill>
              </a:rPr>
              <a:t>% 10 </a:t>
            </a:r>
            <a:r>
              <a:rPr lang="tr-TR" sz="2400" dirty="0" err="1" smtClean="0">
                <a:solidFill>
                  <a:prstClr val="black"/>
                </a:solidFill>
              </a:rPr>
              <a:t>luk</a:t>
            </a:r>
            <a:r>
              <a:rPr lang="tr-TR" sz="2400" dirty="0" smtClean="0">
                <a:solidFill>
                  <a:prstClr val="black"/>
                </a:solidFill>
              </a:rPr>
              <a:t> örtüş, bu genişlikler bir karton  kesilerek elde edilebilir.</a:t>
            </a:r>
            <a:endParaRPr lang="tr-TR" sz="2400" dirty="0"/>
          </a:p>
        </p:txBody>
      </p:sp>
      <p:sp>
        <p:nvSpPr>
          <p:cNvPr id="3" name="İçerik Yer Tutucusu 2"/>
          <p:cNvSpPr>
            <a:spLocks noGrp="1"/>
          </p:cNvSpPr>
          <p:nvPr>
            <p:ph idx="1"/>
          </p:nvPr>
        </p:nvSpPr>
        <p:spPr/>
        <p:txBody>
          <a:bodyPr/>
          <a:lstStyle/>
          <a:p>
            <a:endParaRPr lang="tr-TR"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5" t="20040" r="40431" b="18182"/>
          <a:stretch/>
        </p:blipFill>
        <p:spPr bwMode="auto">
          <a:xfrm>
            <a:off x="1043608" y="1556792"/>
            <a:ext cx="7141029" cy="451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89</a:t>
            </a:fld>
            <a:endParaRPr lang="tr-TR"/>
          </a:p>
        </p:txBody>
      </p:sp>
    </p:spTree>
    <p:extLst>
      <p:ext uri="{BB962C8B-B14F-4D97-AF65-F5344CB8AC3E}">
        <p14:creationId xmlns:p14="http://schemas.microsoft.com/office/powerpoint/2010/main" val="946152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Başlık 1"/>
          <p:cNvSpPr>
            <a:spLocks noGrp="1"/>
          </p:cNvSpPr>
          <p:nvPr>
            <p:ph type="title"/>
          </p:nvPr>
        </p:nvSpPr>
        <p:spPr/>
        <p:txBody>
          <a:bodyPr/>
          <a:lstStyle/>
          <a:p>
            <a:r>
              <a:rPr lang="tr-TR" altLang="tr-TR" sz="3600" b="1" smtClean="0">
                <a:solidFill>
                  <a:srgbClr val="FF0000"/>
                </a:solidFill>
              </a:rPr>
              <a:t>Örnek parsel şeklini seçmek</a:t>
            </a:r>
          </a:p>
        </p:txBody>
      </p:sp>
      <p:sp>
        <p:nvSpPr>
          <p:cNvPr id="3" name="İçerik Yer Tutucusu 2"/>
          <p:cNvSpPr>
            <a:spLocks noGrp="1"/>
          </p:cNvSpPr>
          <p:nvPr>
            <p:ph idx="1"/>
          </p:nvPr>
        </p:nvSpPr>
        <p:spPr>
          <a:xfrm>
            <a:off x="323850" y="1600200"/>
            <a:ext cx="4676775" cy="4525963"/>
          </a:xfrm>
        </p:spPr>
        <p:txBody>
          <a:bodyPr>
            <a:normAutofit/>
          </a:bodyPr>
          <a:lstStyle/>
          <a:p>
            <a:pPr marL="0" indent="0" algn="just">
              <a:buFontTx/>
              <a:buNone/>
              <a:defRPr/>
            </a:pPr>
            <a:r>
              <a:rPr lang="tr-TR" sz="2800" b="1" dirty="0" smtClean="0">
                <a:solidFill>
                  <a:srgbClr val="FF0000"/>
                </a:solidFill>
              </a:rPr>
              <a:t>Amaç:</a:t>
            </a:r>
            <a:r>
              <a:rPr lang="tr-TR" sz="2800" dirty="0" smtClean="0"/>
              <a:t> Kesin, hatasız, verimli örnekleme yapmak.</a:t>
            </a:r>
          </a:p>
          <a:p>
            <a:pPr marL="0" indent="0" algn="just">
              <a:buFontTx/>
              <a:buNone/>
              <a:defRPr/>
            </a:pPr>
            <a:endParaRPr lang="tr-TR" sz="2600" b="1" dirty="0" smtClean="0">
              <a:solidFill>
                <a:srgbClr val="FF0000"/>
              </a:solidFill>
            </a:endParaRPr>
          </a:p>
          <a:p>
            <a:pPr marL="0" indent="0" algn="just">
              <a:buFontTx/>
              <a:buNone/>
              <a:defRPr/>
            </a:pPr>
            <a:r>
              <a:rPr lang="tr-TR" sz="2600" b="1" dirty="0" smtClean="0">
                <a:solidFill>
                  <a:srgbClr val="FF0000"/>
                </a:solidFill>
              </a:rPr>
              <a:t>Örnek parsel büyüklüğü ve şekli</a:t>
            </a:r>
          </a:p>
          <a:p>
            <a:pPr marL="0" indent="0" algn="just">
              <a:buFontTx/>
              <a:buNone/>
              <a:defRPr/>
            </a:pPr>
            <a:r>
              <a:rPr lang="tr-TR" sz="2600" b="1" dirty="0">
                <a:solidFill>
                  <a:srgbClr val="FF0000"/>
                </a:solidFill>
              </a:rPr>
              <a:t> </a:t>
            </a:r>
            <a:r>
              <a:rPr lang="tr-TR" sz="2600" b="1" dirty="0" smtClean="0">
                <a:solidFill>
                  <a:srgbClr val="FF0000"/>
                </a:solidFill>
              </a:rPr>
              <a:t>   </a:t>
            </a:r>
            <a:r>
              <a:rPr lang="tr-TR" sz="2600" i="1" dirty="0" smtClean="0">
                <a:solidFill>
                  <a:srgbClr val="FF0000"/>
                </a:solidFill>
              </a:rPr>
              <a:t>Ortalama bitki büyüklüğü</a:t>
            </a:r>
          </a:p>
          <a:p>
            <a:pPr marL="0" indent="0" algn="just">
              <a:buFontTx/>
              <a:buNone/>
              <a:defRPr/>
            </a:pPr>
            <a:r>
              <a:rPr lang="tr-TR" sz="2600" i="1" dirty="0">
                <a:solidFill>
                  <a:srgbClr val="FF0000"/>
                </a:solidFill>
              </a:rPr>
              <a:t> </a:t>
            </a:r>
            <a:r>
              <a:rPr lang="tr-TR" sz="2600" i="1" dirty="0" smtClean="0">
                <a:solidFill>
                  <a:srgbClr val="FF0000"/>
                </a:solidFill>
              </a:rPr>
              <a:t>   Bitki dağılışı</a:t>
            </a:r>
          </a:p>
          <a:p>
            <a:pPr marL="0" indent="0" algn="just">
              <a:buFontTx/>
              <a:buNone/>
              <a:defRPr/>
            </a:pPr>
            <a:r>
              <a:rPr lang="tr-TR" sz="2600" b="1" dirty="0">
                <a:solidFill>
                  <a:srgbClr val="FF0000"/>
                </a:solidFill>
              </a:rPr>
              <a:t> </a:t>
            </a:r>
            <a:r>
              <a:rPr lang="tr-TR" sz="2600" b="1" dirty="0" smtClean="0">
                <a:solidFill>
                  <a:srgbClr val="FF0000"/>
                </a:solidFill>
              </a:rPr>
              <a:t>     </a:t>
            </a:r>
            <a:r>
              <a:rPr lang="tr-TR" sz="2600" dirty="0" smtClean="0">
                <a:solidFill>
                  <a:srgbClr val="FF0000"/>
                </a:solidFill>
                <a:latin typeface="Adobe Caslon Pro" pitchFamily="18" charset="-94"/>
              </a:rPr>
              <a:t>Homojen (eşit dağılım)</a:t>
            </a:r>
          </a:p>
          <a:p>
            <a:pPr marL="0" indent="0" algn="just">
              <a:buFontTx/>
              <a:buNone/>
              <a:defRPr/>
            </a:pPr>
            <a:r>
              <a:rPr lang="tr-TR" sz="2600" dirty="0">
                <a:solidFill>
                  <a:srgbClr val="FF0000"/>
                </a:solidFill>
                <a:latin typeface="Adobe Caslon Pro" pitchFamily="18" charset="-94"/>
              </a:rPr>
              <a:t> </a:t>
            </a:r>
            <a:r>
              <a:rPr lang="tr-TR" sz="2600" dirty="0" smtClean="0">
                <a:solidFill>
                  <a:srgbClr val="FF0000"/>
                </a:solidFill>
                <a:latin typeface="Adobe Caslon Pro" pitchFamily="18" charset="-94"/>
              </a:rPr>
              <a:t>    Heterojen (düzensiz, küme)</a:t>
            </a:r>
          </a:p>
          <a:p>
            <a:pPr marL="0" indent="0" algn="just">
              <a:buFontTx/>
              <a:buNone/>
              <a:defRPr/>
            </a:pPr>
            <a:r>
              <a:rPr lang="tr-TR" sz="2600" dirty="0">
                <a:solidFill>
                  <a:srgbClr val="FF0000"/>
                </a:solidFill>
                <a:latin typeface="Adobe Caslon Pro" pitchFamily="18" charset="-94"/>
              </a:rPr>
              <a:t> </a:t>
            </a:r>
            <a:r>
              <a:rPr lang="tr-TR" sz="2600" dirty="0" smtClean="0">
                <a:solidFill>
                  <a:srgbClr val="FF0000"/>
                </a:solidFill>
                <a:latin typeface="Adobe Caslon Pro" pitchFamily="18" charset="-94"/>
              </a:rPr>
              <a:t>    </a:t>
            </a:r>
            <a:r>
              <a:rPr lang="tr-TR" sz="2600" dirty="0" err="1" smtClean="0">
                <a:solidFill>
                  <a:srgbClr val="FF0000"/>
                </a:solidFill>
                <a:latin typeface="Adobe Caslon Pro" pitchFamily="18" charset="-94"/>
              </a:rPr>
              <a:t>Mekansal</a:t>
            </a:r>
            <a:r>
              <a:rPr lang="tr-TR" sz="2600" dirty="0" smtClean="0">
                <a:solidFill>
                  <a:srgbClr val="FF0000"/>
                </a:solidFill>
                <a:latin typeface="Adobe Caslon Pro" pitchFamily="18" charset="-94"/>
              </a:rPr>
              <a:t> </a:t>
            </a:r>
            <a:r>
              <a:rPr lang="tr-TR" sz="2600" dirty="0" err="1" smtClean="0">
                <a:solidFill>
                  <a:srgbClr val="FF0000"/>
                </a:solidFill>
                <a:latin typeface="Adobe Caslon Pro" pitchFamily="18" charset="-94"/>
              </a:rPr>
              <a:t>gradiyent</a:t>
            </a:r>
            <a:endParaRPr lang="tr-TR" sz="2600" dirty="0">
              <a:solidFill>
                <a:srgbClr val="FF0000"/>
              </a:solidFill>
              <a:latin typeface="Adobe Caslon Pro" pitchFamily="18" charset="-94"/>
            </a:endParaRPr>
          </a:p>
        </p:txBody>
      </p:sp>
      <p:sp>
        <p:nvSpPr>
          <p:cNvPr id="77828" name="Slayt Numarası Yer Tutucusu 3"/>
          <p:cNvSpPr>
            <a:spLocks noGrp="1"/>
          </p:cNvSpPr>
          <p:nvPr>
            <p:ph type="sldNum" sz="quarter" idx="12"/>
          </p:nvPr>
        </p:nvSpPr>
        <p:spPr>
          <a:noFill/>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fld id="{D1936859-793F-44C3-BAE2-E5BDCA4B7422}" type="slidenum">
              <a:rPr lang="tr-TR" altLang="tr-TR" sz="1400"/>
              <a:pPr>
                <a:spcBef>
                  <a:spcPct val="0"/>
                </a:spcBef>
                <a:buFontTx/>
                <a:buNone/>
              </a:pPr>
              <a:t>9</a:t>
            </a:fld>
            <a:endParaRPr lang="tr-TR" altLang="tr-TR" sz="1400"/>
          </a:p>
        </p:txBody>
      </p:sp>
      <p:pic>
        <p:nvPicPr>
          <p:cNvPr id="778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773238"/>
            <a:ext cx="41433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7235825" y="3357563"/>
            <a:ext cx="215900" cy="215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Dikdörtgen 6"/>
          <p:cNvSpPr/>
          <p:nvPr/>
        </p:nvSpPr>
        <p:spPr>
          <a:xfrm>
            <a:off x="6102350" y="3582988"/>
            <a:ext cx="215900" cy="215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 name="Dikdörtgen 5"/>
          <p:cNvSpPr/>
          <p:nvPr/>
        </p:nvSpPr>
        <p:spPr>
          <a:xfrm>
            <a:off x="7235825" y="3798888"/>
            <a:ext cx="1728788" cy="277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p:cNvSpPr/>
          <p:nvPr/>
        </p:nvSpPr>
        <p:spPr>
          <a:xfrm>
            <a:off x="6318250" y="5210175"/>
            <a:ext cx="1728788" cy="277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242964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132856"/>
            <a:ext cx="8229600" cy="1143000"/>
          </a:xfrm>
        </p:spPr>
        <p:txBody>
          <a:bodyPr/>
          <a:lstStyle/>
          <a:p>
            <a:r>
              <a:rPr lang="tr-TR" dirty="0" smtClean="0"/>
              <a:t>ÖRTÜŞÜ ÖLÇME METOTLARI</a:t>
            </a:r>
            <a:endParaRPr lang="tr-TR" dirty="0"/>
          </a:p>
        </p:txBody>
      </p:sp>
      <p:sp>
        <p:nvSpPr>
          <p:cNvPr id="3" name="Slayt Numarası Yer Tutucusu 2"/>
          <p:cNvSpPr>
            <a:spLocks noGrp="1"/>
          </p:cNvSpPr>
          <p:nvPr>
            <p:ph type="sldNum" sz="quarter" idx="12"/>
          </p:nvPr>
        </p:nvSpPr>
        <p:spPr/>
        <p:txBody>
          <a:bodyPr/>
          <a:lstStyle/>
          <a:p>
            <a:fld id="{2D142032-A06B-444D-9B04-407F74796A33}" type="slidenum">
              <a:rPr lang="tr-TR" smtClean="0"/>
              <a:pPr/>
              <a:t>90</a:t>
            </a:fld>
            <a:endParaRPr lang="tr-TR"/>
          </a:p>
        </p:txBody>
      </p:sp>
    </p:spTree>
    <p:extLst>
      <p:ext uri="{BB962C8B-B14F-4D97-AF65-F5344CB8AC3E}">
        <p14:creationId xmlns:p14="http://schemas.microsoft.com/office/powerpoint/2010/main" val="9289686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772816"/>
            <a:ext cx="8229600" cy="1143000"/>
          </a:xfrm>
        </p:spPr>
        <p:txBody>
          <a:bodyPr/>
          <a:lstStyle/>
          <a:p>
            <a:r>
              <a:rPr lang="tr-TR" sz="3200" dirty="0">
                <a:solidFill>
                  <a:prstClr val="black"/>
                </a:solidFill>
              </a:rPr>
              <a:t>1. FARKLI </a:t>
            </a:r>
            <a:r>
              <a:rPr lang="tr-TR" sz="3200" dirty="0">
                <a:solidFill>
                  <a:srgbClr val="FF0000"/>
                </a:solidFill>
              </a:rPr>
              <a:t>TOPLAM</a:t>
            </a:r>
            <a:r>
              <a:rPr lang="tr-TR" sz="3200" dirty="0">
                <a:solidFill>
                  <a:prstClr val="black"/>
                </a:solidFill>
              </a:rPr>
              <a:t> ÖRTÜŞ MİKTARLARINI GÖRSEL TAHMİN METOTU</a:t>
            </a:r>
            <a:endParaRPr lang="tr-TR" dirty="0"/>
          </a:p>
        </p:txBody>
      </p:sp>
      <p:sp>
        <p:nvSpPr>
          <p:cNvPr id="3" name="Slayt Numarası Yer Tutucusu 2"/>
          <p:cNvSpPr>
            <a:spLocks noGrp="1"/>
          </p:cNvSpPr>
          <p:nvPr>
            <p:ph type="sldNum" sz="quarter" idx="12"/>
          </p:nvPr>
        </p:nvSpPr>
        <p:spPr/>
        <p:txBody>
          <a:bodyPr/>
          <a:lstStyle/>
          <a:p>
            <a:fld id="{2D142032-A06B-444D-9B04-407F74796A33}" type="slidenum">
              <a:rPr lang="tr-TR" smtClean="0"/>
              <a:pPr/>
              <a:t>91</a:t>
            </a:fld>
            <a:endParaRPr lang="tr-TR"/>
          </a:p>
        </p:txBody>
      </p:sp>
    </p:spTree>
    <p:extLst>
      <p:ext uri="{BB962C8B-B14F-4D97-AF65-F5344CB8AC3E}">
        <p14:creationId xmlns:p14="http://schemas.microsoft.com/office/powerpoint/2010/main" val="26419084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smtClean="0"/>
              <a:t>1. FARKLI </a:t>
            </a:r>
            <a:r>
              <a:rPr lang="tr-TR" sz="3200" dirty="0" smtClean="0">
                <a:solidFill>
                  <a:srgbClr val="FF0000"/>
                </a:solidFill>
              </a:rPr>
              <a:t>TOPLAM</a:t>
            </a:r>
            <a:r>
              <a:rPr lang="tr-TR" sz="3200" dirty="0" smtClean="0"/>
              <a:t> ÖRTÜŞ MİKTARLARINI GÖRSEL TAHMİN METOTU</a:t>
            </a:r>
            <a:endParaRPr lang="tr-TR" sz="3200" dirty="0"/>
          </a:p>
        </p:txBody>
      </p:sp>
      <p:sp>
        <p:nvSpPr>
          <p:cNvPr id="3" name="İçerik Yer Tutucusu 2"/>
          <p:cNvSpPr>
            <a:spLocks noGrp="1"/>
          </p:cNvSpPr>
          <p:nvPr>
            <p:ph idx="1"/>
          </p:nvPr>
        </p:nvSpPr>
        <p:spPr/>
        <p:txBody>
          <a:bodyPr/>
          <a:lstStyle/>
          <a:p>
            <a:endParaRPr lang="tr-TR"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93" t="20040" r="48686" b="17858"/>
          <a:stretch/>
        </p:blipFill>
        <p:spPr bwMode="auto">
          <a:xfrm>
            <a:off x="1259632" y="1465943"/>
            <a:ext cx="6408712" cy="501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92</a:t>
            </a:fld>
            <a:endParaRPr lang="tr-T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51" t="19129" r="45115" b="18055"/>
          <a:stretch/>
        </p:blipFill>
        <p:spPr bwMode="auto">
          <a:xfrm>
            <a:off x="1289210" y="1454065"/>
            <a:ext cx="6574972" cy="50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74" t="20238" r="45116" b="17803"/>
          <a:stretch/>
        </p:blipFill>
        <p:spPr bwMode="auto">
          <a:xfrm>
            <a:off x="1234148" y="1491040"/>
            <a:ext cx="6545943" cy="48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51" t="19643" r="45785" b="18182"/>
          <a:stretch/>
        </p:blipFill>
        <p:spPr bwMode="auto">
          <a:xfrm>
            <a:off x="1268176" y="1467534"/>
            <a:ext cx="6487886" cy="501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922" t="20410" r="45599" b="17812"/>
          <a:stretch/>
        </p:blipFill>
        <p:spPr bwMode="auto">
          <a:xfrm>
            <a:off x="1310158" y="1491040"/>
            <a:ext cx="6524058" cy="497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235" t="20238" r="47030" b="17803"/>
          <a:stretch/>
        </p:blipFill>
        <p:spPr bwMode="auto">
          <a:xfrm>
            <a:off x="1259632" y="1470311"/>
            <a:ext cx="6532246" cy="500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ircle(in)">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3200" b="1" i="1" dirty="0" smtClean="0">
                <a:solidFill>
                  <a:srgbClr val="FF0000"/>
                </a:solidFill>
              </a:rPr>
              <a:t>Örnek: </a:t>
            </a:r>
            <a:r>
              <a:rPr lang="tr-TR" sz="3200" dirty="0" smtClean="0"/>
              <a:t>Aşağıdaki şekilde görülen örtüşü ne kadar  tahmin edersiniz?</a:t>
            </a:r>
            <a:endParaRPr lang="tr-TR" sz="3200"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13" t="20238" r="41212" b="18453"/>
          <a:stretch/>
        </p:blipFill>
        <p:spPr bwMode="auto">
          <a:xfrm>
            <a:off x="1115910" y="1628800"/>
            <a:ext cx="65024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93</a:t>
            </a:fld>
            <a:endParaRPr lang="tr-TR"/>
          </a:p>
        </p:txBody>
      </p:sp>
    </p:spTree>
    <p:extLst>
      <p:ext uri="{BB962C8B-B14F-4D97-AF65-F5344CB8AC3E}">
        <p14:creationId xmlns:p14="http://schemas.microsoft.com/office/powerpoint/2010/main" val="8296886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3200" dirty="0" smtClean="0"/>
              <a:t>Önce bu bitkilerin örtüş sınırlarını göz önünde tutalım.</a:t>
            </a:r>
            <a:endParaRPr lang="tr-TR" sz="3200" dirty="0"/>
          </a:p>
        </p:txBody>
      </p:sp>
      <p:sp>
        <p:nvSpPr>
          <p:cNvPr id="3" name="İçerik Yer Tutucusu 2"/>
          <p:cNvSpPr>
            <a:spLocks noGrp="1"/>
          </p:cNvSpPr>
          <p:nvPr>
            <p:ph idx="1"/>
          </p:nvPr>
        </p:nvSpPr>
        <p:spPr/>
        <p:txBody>
          <a:bodyPr/>
          <a:lstStyle/>
          <a:p>
            <a:endParaRPr lang="tr-TR"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87" t="25397" r="50000" b="20437"/>
          <a:stretch/>
        </p:blipFill>
        <p:spPr bwMode="auto">
          <a:xfrm>
            <a:off x="1403648" y="1556792"/>
            <a:ext cx="5616624" cy="507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94</a:t>
            </a:fld>
            <a:endParaRPr lang="tr-TR"/>
          </a:p>
        </p:txBody>
      </p:sp>
    </p:spTree>
    <p:extLst>
      <p:ext uri="{BB962C8B-B14F-4D97-AF65-F5344CB8AC3E}">
        <p14:creationId xmlns:p14="http://schemas.microsoft.com/office/powerpoint/2010/main" val="19977568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3200" dirty="0" smtClean="0"/>
              <a:t>Sonra daha önce aklımızda tuttuğumuz örtüş örneklerini gözümüzde canlandıralım.</a:t>
            </a:r>
            <a:endParaRPr lang="tr-TR" sz="3200" dirty="0"/>
          </a:p>
        </p:txBody>
      </p:sp>
      <p:pic>
        <p:nvPicPr>
          <p:cNvPr id="317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647080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2D142032-A06B-444D-9B04-407F74796A33}" type="slidenum">
              <a:rPr lang="tr-TR" smtClean="0"/>
              <a:pPr/>
              <a:t>95</a:t>
            </a:fld>
            <a:endParaRPr lang="tr-TR"/>
          </a:p>
        </p:txBody>
      </p:sp>
    </p:spTree>
    <p:extLst>
      <p:ext uri="{BB962C8B-B14F-4D97-AF65-F5344CB8AC3E}">
        <p14:creationId xmlns:p14="http://schemas.microsoft.com/office/powerpoint/2010/main" val="4213955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just"/>
            <a:r>
              <a:rPr lang="tr-TR" sz="3200" dirty="0">
                <a:solidFill>
                  <a:prstClr val="black"/>
                </a:solidFill>
              </a:rPr>
              <a:t>Sonra daha önce aklımızda tuttuğumuz örtüş örneklerini gözümüzde canlandıralım.</a:t>
            </a:r>
            <a:endParaRPr lang="tr-TR"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5277" y="1600200"/>
            <a:ext cx="65334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2D142032-A06B-444D-9B04-407F74796A33}" type="slidenum">
              <a:rPr lang="tr-TR" smtClean="0"/>
              <a:pPr/>
              <a:t>96</a:t>
            </a:fld>
            <a:endParaRPr lang="tr-TR"/>
          </a:p>
        </p:txBody>
      </p:sp>
    </p:spTree>
    <p:extLst>
      <p:ext uri="{BB962C8B-B14F-4D97-AF65-F5344CB8AC3E}">
        <p14:creationId xmlns:p14="http://schemas.microsoft.com/office/powerpoint/2010/main" val="8007795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800" dirty="0" smtClean="0"/>
              <a:t>Bu durumda örneğimizdeki </a:t>
            </a:r>
            <a:r>
              <a:rPr lang="tr-TR" sz="2800" dirty="0" err="1" smtClean="0"/>
              <a:t>quadrat</a:t>
            </a:r>
            <a:r>
              <a:rPr lang="tr-TR" sz="2800" dirty="0" smtClean="0"/>
              <a:t> içerisindeki örtüşü bu ikisinin arasında yaklaşık %15 olacaktır.</a:t>
            </a:r>
            <a:endParaRPr lang="tr-TR" sz="2800"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7235" y="1600200"/>
            <a:ext cx="50095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2D142032-A06B-444D-9B04-407F74796A33}" type="slidenum">
              <a:rPr lang="tr-TR" smtClean="0"/>
              <a:pPr/>
              <a:t>97</a:t>
            </a:fld>
            <a:endParaRPr lang="tr-TR"/>
          </a:p>
        </p:txBody>
      </p:sp>
    </p:spTree>
    <p:extLst>
      <p:ext uri="{BB962C8B-B14F-4D97-AF65-F5344CB8AC3E}">
        <p14:creationId xmlns:p14="http://schemas.microsoft.com/office/powerpoint/2010/main" val="2958861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420888"/>
            <a:ext cx="8229600" cy="1143000"/>
          </a:xfrm>
        </p:spPr>
        <p:txBody>
          <a:bodyPr>
            <a:normAutofit/>
          </a:bodyPr>
          <a:lstStyle/>
          <a:p>
            <a:r>
              <a:rPr lang="tr-TR" sz="2800" dirty="0" smtClean="0"/>
              <a:t>2. HER BİREYİ VEYA BİTKİ GRUBUNU TEK TEK TOPLAM ÖRTÜŞE DAHİL ETMEK</a:t>
            </a:r>
            <a:endParaRPr lang="tr-TR" sz="2800" dirty="0"/>
          </a:p>
        </p:txBody>
      </p:sp>
      <p:sp>
        <p:nvSpPr>
          <p:cNvPr id="3" name="Slayt Numarası Yer Tutucusu 2"/>
          <p:cNvSpPr>
            <a:spLocks noGrp="1"/>
          </p:cNvSpPr>
          <p:nvPr>
            <p:ph type="sldNum" sz="quarter" idx="12"/>
          </p:nvPr>
        </p:nvSpPr>
        <p:spPr/>
        <p:txBody>
          <a:bodyPr/>
          <a:lstStyle/>
          <a:p>
            <a:fld id="{2D142032-A06B-444D-9B04-407F74796A33}" type="slidenum">
              <a:rPr lang="tr-TR" smtClean="0"/>
              <a:pPr/>
              <a:t>98</a:t>
            </a:fld>
            <a:endParaRPr lang="tr-TR"/>
          </a:p>
        </p:txBody>
      </p:sp>
    </p:spTree>
    <p:extLst>
      <p:ext uri="{BB962C8B-B14F-4D97-AF65-F5344CB8AC3E}">
        <p14:creationId xmlns:p14="http://schemas.microsoft.com/office/powerpoint/2010/main" val="35008463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2. Yönteme Örnek</a:t>
            </a:r>
            <a:endParaRPr lang="tr-TR" dirty="0"/>
          </a:p>
        </p:txBody>
      </p:sp>
      <p:sp>
        <p:nvSpPr>
          <p:cNvPr id="3" name="İçerik Yer Tutucusu 2"/>
          <p:cNvSpPr>
            <a:spLocks noGrp="1"/>
          </p:cNvSpPr>
          <p:nvPr>
            <p:ph idx="1"/>
          </p:nvPr>
        </p:nvSpPr>
        <p:spPr/>
        <p:txBody>
          <a:bodyPr/>
          <a:lstStyle/>
          <a:p>
            <a:endParaRPr lang="tr-TR" dirty="0"/>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74" t="21032" r="42662" b="18371"/>
          <a:stretch/>
        </p:blipFill>
        <p:spPr bwMode="auto">
          <a:xfrm>
            <a:off x="1475656" y="1607631"/>
            <a:ext cx="6110514" cy="443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2D142032-A06B-444D-9B04-407F74796A33}" type="slidenum">
              <a:rPr lang="tr-TR" smtClean="0"/>
              <a:pPr/>
              <a:t>99</a:t>
            </a:fld>
            <a:endParaRPr lang="tr-T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02" t="21032" r="39873" b="18254"/>
          <a:stretch/>
        </p:blipFill>
        <p:spPr bwMode="auto">
          <a:xfrm>
            <a:off x="1509486" y="1628800"/>
            <a:ext cx="6313714" cy="444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697" t="20635" r="40319" b="18182"/>
          <a:stretch/>
        </p:blipFill>
        <p:spPr bwMode="auto">
          <a:xfrm>
            <a:off x="976536" y="1628800"/>
            <a:ext cx="6763657" cy="447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705" t="20437" r="40096" b="18850"/>
          <a:stretch/>
        </p:blipFill>
        <p:spPr bwMode="auto">
          <a:xfrm>
            <a:off x="1208765" y="1603341"/>
            <a:ext cx="6531428" cy="444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482" t="22817" r="40208" b="18939"/>
          <a:stretch/>
        </p:blipFill>
        <p:spPr bwMode="auto">
          <a:xfrm>
            <a:off x="1025979" y="1608519"/>
            <a:ext cx="6797221" cy="442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920" t="20040" r="39985" b="18850"/>
          <a:stretch/>
        </p:blipFill>
        <p:spPr bwMode="auto">
          <a:xfrm>
            <a:off x="1003548" y="1628800"/>
            <a:ext cx="6778172" cy="447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9430" t="23125" r="40310" b="18239"/>
          <a:stretch/>
        </p:blipFill>
        <p:spPr bwMode="auto">
          <a:xfrm>
            <a:off x="1031363" y="1617404"/>
            <a:ext cx="6840760" cy="448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177" t="20454" r="40201" b="19410"/>
          <a:stretch/>
        </p:blipFill>
        <p:spPr bwMode="auto">
          <a:xfrm>
            <a:off x="976536" y="1628800"/>
            <a:ext cx="6805184" cy="439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7833" t="19943" r="40289" b="18239"/>
          <a:stretch/>
        </p:blipFill>
        <p:spPr bwMode="auto">
          <a:xfrm>
            <a:off x="1043608" y="1628800"/>
            <a:ext cx="6749935" cy="452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7923" t="20454" r="40072" b="18750"/>
          <a:stretch/>
        </p:blipFill>
        <p:spPr bwMode="auto">
          <a:xfrm>
            <a:off x="1036284" y="1556792"/>
            <a:ext cx="6766560" cy="444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71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TotalTime>
  <Words>4061</Words>
  <Application>Microsoft Office PowerPoint</Application>
  <PresentationFormat>Ekran Gösterisi (4:3)</PresentationFormat>
  <Paragraphs>1084</Paragraphs>
  <Slides>139</Slides>
  <Notes>4</Notes>
  <HiddenSlides>0</HiddenSlides>
  <MMClips>0</MMClips>
  <ScaleCrop>false</ScaleCrop>
  <HeadingPairs>
    <vt:vector size="4" baseType="variant">
      <vt:variant>
        <vt:lpstr>Tema</vt:lpstr>
      </vt:variant>
      <vt:variant>
        <vt:i4>1</vt:i4>
      </vt:variant>
      <vt:variant>
        <vt:lpstr>Slayt Başlıkları</vt:lpstr>
      </vt:variant>
      <vt:variant>
        <vt:i4>139</vt:i4>
      </vt:variant>
    </vt:vector>
  </HeadingPairs>
  <TitlesOfParts>
    <vt:vector size="140" baseType="lpstr">
      <vt:lpstr>Ofis Teması</vt:lpstr>
      <vt:lpstr>ÖRNEK PARSEL İLE İLGİLİ TERMİNOLOJİ</vt:lpstr>
      <vt:lpstr>Mevcut Terminoloji</vt:lpstr>
      <vt:lpstr>Mevcut Terminoloji ve Anlamları</vt:lpstr>
      <vt:lpstr>Mevcut Terminoloji ve Anlamları</vt:lpstr>
      <vt:lpstr>Plot (örnek parsel) Şekli ve Büyüklüğü </vt:lpstr>
      <vt:lpstr>Şekil 3. Örnek parsel şekli ve tür zenginliği ilişkisi</vt:lpstr>
      <vt:lpstr>Örnek Parselin Şekli</vt:lpstr>
      <vt:lpstr>Örnek Parselin Şekli</vt:lpstr>
      <vt:lpstr>Örnek parsel şeklini seçmek</vt:lpstr>
      <vt:lpstr>Örnek parsel büyüklüğü</vt:lpstr>
      <vt:lpstr>Örnek parselin şekli</vt:lpstr>
      <vt:lpstr>Örnek parsel büyüklüğünün kesin sonuca etkisi</vt:lpstr>
      <vt:lpstr>Örnek parsel şeklinin hassasiyete etkisi</vt:lpstr>
      <vt:lpstr>İç içe geçen örnek parseller  (Nested Quadrats)</vt:lpstr>
      <vt:lpstr>ÖRNEK PARSEL BÜYÜKLÜĞÜ</vt:lpstr>
      <vt:lpstr>Örnek Parsellerin Büyüklüğü </vt:lpstr>
      <vt:lpstr>Örnek Parsellerin Büyüklüğü</vt:lpstr>
      <vt:lpstr>örnek parsel büyüklüğü</vt:lpstr>
      <vt:lpstr>En Küçük Alan (Minimal Area)’nın Tayin Edilmesi</vt:lpstr>
      <vt:lpstr>Geometrik yöntemle en küçük alan tayini </vt:lpstr>
      <vt:lpstr>Geometrik yöntemle en küçük alan tayini </vt:lpstr>
      <vt:lpstr>Bir otlakta minimal alan (en küçük alan) tayini için bir örnek</vt:lpstr>
      <vt:lpstr>Tür - alan eğrisi</vt:lpstr>
      <vt:lpstr>Farklı komüniteler için belirlenen en küçük alan genişlikleri (m2)</vt:lpstr>
      <vt:lpstr>Temel Kurallar</vt:lpstr>
      <vt:lpstr>Sınıra karar vermek</vt:lpstr>
      <vt:lpstr>Frekans verisi nedir?</vt:lpstr>
      <vt:lpstr>Vejetasyondaki değişimi ölçmek için mümkün olan en yüksek hassasiyet aralığını kullanmalıyız!!</vt:lpstr>
      <vt:lpstr>PowerPoint Sunusu</vt:lpstr>
      <vt:lpstr>PowerPoint Sunusu</vt:lpstr>
      <vt:lpstr>PowerPoint Sunusu</vt:lpstr>
      <vt:lpstr>Doğru Örnek Parsel (Quadrat) Büyüklüğünü Seçmek</vt:lpstr>
      <vt:lpstr>İç içe geçmiş örnek parsel (nested quadrat) yöntemiyle örnek frekans hesaplaması</vt:lpstr>
      <vt:lpstr>İç içe geçmiş örnek parsel (nested quadrat) yöntemi</vt:lpstr>
      <vt:lpstr>İç içe geçmiş örnek parsel (nested quadrat) yöntemi</vt:lpstr>
      <vt:lpstr>Doğru Örnek Parsel (Quadrat) Büyüklüğünü Seçmek</vt:lpstr>
      <vt:lpstr>İç içe geçmiş örnek parsel (nested quadrat) yöntemi</vt:lpstr>
      <vt:lpstr>İç içe geçmiş örnek parsel (nested quadrat) yöntemi</vt:lpstr>
      <vt:lpstr>İç içe geçmiş örnek parsel (nested quadrat) yöntemi</vt:lpstr>
      <vt:lpstr>PowerPoint Sunusu</vt:lpstr>
      <vt:lpstr>PowerPoint Sunusu</vt:lpstr>
      <vt:lpstr>PowerPoint Sunusu</vt:lpstr>
      <vt:lpstr>PowerPoint Sunusu</vt:lpstr>
      <vt:lpstr>Örnek parsel büyüklüğü kılavuzu</vt:lpstr>
      <vt:lpstr>Vejetasyonda Homojenlik </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Vejetasyonda Homojenlik</vt:lpstr>
      <vt:lpstr>Temaslı (küme şeklinde) dağılış</vt:lpstr>
      <vt:lpstr>Örtüş (cover)</vt:lpstr>
      <vt:lpstr>Örtüş</vt:lpstr>
      <vt:lpstr>Örtüş (cover)</vt:lpstr>
      <vt:lpstr>Örtüşü belirlemenin avantajları</vt:lpstr>
      <vt:lpstr>Örtüşü belirlemenin dezavantajları</vt:lpstr>
      <vt:lpstr>Örtüş çeşitleri</vt:lpstr>
      <vt:lpstr>Örtüş çeşitleri</vt:lpstr>
      <vt:lpstr>Toplam vejetasyon örtüşü</vt:lpstr>
      <vt:lpstr>Zemin örtüşü (Ground cover)</vt:lpstr>
      <vt:lpstr>Habitat Örtüşü</vt:lpstr>
      <vt:lpstr>Örtüşü Ölçme Metotları</vt:lpstr>
      <vt:lpstr>OTSU VEJETASYONDA QUADRAT YÖNTEMİYLE ÖRNEKLEME VE ÖRTÜŞ</vt:lpstr>
      <vt:lpstr>QUADRAT TİPLERİ</vt:lpstr>
      <vt:lpstr>QUADRAT TİPLERİ</vt:lpstr>
      <vt:lpstr>Birkaç cm büyüklükte bitkiler için uygun quadrat büyüklüğü</vt:lpstr>
      <vt:lpstr>Birkaç cm büyüklükte bitkiler için uygun quadrat büyüklüğü</vt:lpstr>
      <vt:lpstr> daha büyüklükleri için</vt:lpstr>
      <vt:lpstr>daha büyüklükleri için</vt:lpstr>
      <vt:lpstr>Örtüş bitkilerin boyunda farklılıklar olduğunda</vt:lpstr>
      <vt:lpstr>Bitkilerin biyomas farklılıklarına yukarıdan bakıldığında daha az delil vardır</vt:lpstr>
      <vt:lpstr>Bir bitki ya da bitki grubunun örtüşünü hesaplamayı gözümüzde canlandırdığımızda, yukarıdan baktığımızda kanopilerinin az ya da çok birbirleriyle birleşik olduğu görülür.</vt:lpstr>
      <vt:lpstr>Eğer yapraklar arasında bir çok boşluğa sahip seyrek bir kanopi varsa, bu durumda bu yaprakların etrafını çevreleyen sınır çizgisi örtüşün olduğundan daha fazla tahmin edilmesine yol açacaktır.</vt:lpstr>
      <vt:lpstr>Bu durumda yaprakların etrafını çevreleyen bu çizgiyi biraz sıkıştırarak örtüşü tahmin etmek daha doğru olacaktır. Böylece sınırın dışında aralarında boşluklar bulunan yaprak alanı dengelenmiş olacaktır.</vt:lpstr>
      <vt:lpstr>Quadratın içinde veya dışında köklenmiş olmasına bakılmaksızın, quadrat içerisindeki bitki materyali örtüş tahminine dahil edilmelidir.</vt:lpstr>
      <vt:lpstr>Örtüş durumu</vt:lpstr>
      <vt:lpstr>Quadrat içinde üst üste gelen türler</vt:lpstr>
      <vt:lpstr>PowerPoint Sunusu</vt:lpstr>
      <vt:lpstr>Örtüşü tahmin etmek için aklımızda hayali  bir %1, %5, %10 gibi örtüş alanı canlandırabiliriz. Böylece quadrat içerisindeki bitkilerin örtüşüne bu alanla karşılaştırarak karar verebiliriz.</vt:lpstr>
      <vt:lpstr>1 m² lik bir quadratta 10 x 10 cm genişlikte % 1 lik örtüş</vt:lpstr>
      <vt:lpstr>1 m² lik bir quadratta 20 x 20 cm genişlikte % 5 lik örtüş</vt:lpstr>
      <vt:lpstr>1 m² lik bir quadratta 31 x 31 cm genişlikte % 10 luk örtüş, bu genişlikler bir karton  kesilerek elde edilebilir.</vt:lpstr>
      <vt:lpstr>ÖRTÜŞÜ ÖLÇME METOTLARI</vt:lpstr>
      <vt:lpstr>1. FARKLI TOPLAM ÖRTÜŞ MİKTARLARINI GÖRSEL TAHMİN METOTU</vt:lpstr>
      <vt:lpstr>1. FARKLI TOPLAM ÖRTÜŞ MİKTARLARINI GÖRSEL TAHMİN METOTU</vt:lpstr>
      <vt:lpstr>Örnek: Aşağıdaki şekilde görülen örtüşü ne kadar  tahmin edersiniz?</vt:lpstr>
      <vt:lpstr>Önce bu bitkilerin örtüş sınırlarını göz önünde tutalım.</vt:lpstr>
      <vt:lpstr>Sonra daha önce aklımızda tuttuğumuz örtüş örneklerini gözümüzde canlandıralım.</vt:lpstr>
      <vt:lpstr>Sonra daha önce aklımızda tuttuğumuz örtüş örneklerini gözümüzde canlandıralım.</vt:lpstr>
      <vt:lpstr>Bu durumda örneğimizdeki quadrat içerisindeki örtüşü bu ikisinin arasında yaklaşık %15 olacaktır.</vt:lpstr>
      <vt:lpstr>2. HER BİREYİ VEYA BİTKİ GRUBUNU TEK TEK TOPLAM ÖRTÜŞE DAHİL ETMEK</vt:lpstr>
      <vt:lpstr>2. Yönteme Örnek</vt:lpstr>
      <vt:lpstr>3. GÖRSEL OLARAK PARÇALARI BİR BÜTÜN HALİNDE BİRLEŞTİRMEK</vt:lpstr>
      <vt:lpstr>PARÇALARI BİR BÜTÜN HALİNDE BİRLEŞTİRMEK</vt:lpstr>
      <vt:lpstr>%1, %5 VEYA %10 LUK AKLINDA TUTTUĞUN ÖRTÜŞLER İLE KIYASLA VE KARAR VER!</vt:lpstr>
      <vt:lpstr>ÖRTÜŞ TAHMİNİNİ DOĞRUYA EN YAKIN YAPMAK İÇİN!!</vt:lpstr>
      <vt:lpstr>Terimler</vt:lpstr>
      <vt:lpstr>Formüller</vt:lpstr>
      <vt:lpstr>Formüller</vt:lpstr>
      <vt:lpstr>Örnek: Quadrat büyüklüğü = 0.1 m²; Quadrat sayısı = 50; Örneklenen Alan = 5  m²</vt:lpstr>
      <vt:lpstr>Hesaplamalar</vt:lpstr>
      <vt:lpstr>YOĞUNLUK</vt:lpstr>
      <vt:lpstr>Yoğunluk</vt:lpstr>
      <vt:lpstr>Yoğunluk Formülü</vt:lpstr>
      <vt:lpstr>Yoğunluk Verisinin En İyi kullanıldığı Alanlar</vt:lpstr>
      <vt:lpstr>Yoğunluğun Zayıf Yönleri</vt:lpstr>
      <vt:lpstr>Yoğunluğu Belirlemede Temel Kurallar</vt:lpstr>
      <vt:lpstr>Yoğunluğu Belirlemede Temel Kurallar</vt:lpstr>
      <vt:lpstr>Sayma yöntemi ve Yoğunluk</vt:lpstr>
      <vt:lpstr>Sayma yöntemi ve Yoğunluk</vt:lpstr>
      <vt:lpstr>Yoğunluğu Belirmede Temel Kurallar</vt:lpstr>
      <vt:lpstr>Örnek parsel şeklini seçmek</vt:lpstr>
      <vt:lpstr>Örnek parsel büyüklüğü</vt:lpstr>
      <vt:lpstr>Örnek parselin şekli</vt:lpstr>
      <vt:lpstr>Örnek parsel büyüklüğünün kesin sonuca etkisi</vt:lpstr>
      <vt:lpstr>Örnek parsel şeklinin hassasiyete etkisi</vt:lpstr>
      <vt:lpstr>İç içe geçen örnek parseller  (Nested Quadrats)</vt:lpstr>
      <vt:lpstr>FREKANS</vt:lpstr>
      <vt:lpstr>Frekans</vt:lpstr>
      <vt:lpstr>Frekans Verisini Kullanımı</vt:lpstr>
      <vt:lpstr>Hesaplamalar</vt:lpstr>
      <vt:lpstr>Frekansın Yoğunluk ile İlişkisi</vt:lpstr>
      <vt:lpstr>Frekansın Uzaysal Dağılış ile İlişkisi</vt:lpstr>
      <vt:lpstr>Frekansın Avantajları</vt:lpstr>
      <vt:lpstr>Frekansın Dezavantajları</vt:lpstr>
      <vt:lpstr>Frekansı Belirmede Temel Kurallar</vt:lpstr>
      <vt:lpstr>Örnek parsel içerisinde sayılmanın kriterleri</vt:lpstr>
      <vt:lpstr>Örnek parsel içerisinde sayılmanın kriterleri</vt:lpstr>
      <vt:lpstr>Tanımlamanın Düzeyi</vt:lpstr>
      <vt:lpstr>Örnekleme büyüklüğü ve dizaynı</vt:lpstr>
      <vt:lpstr>Örnek parsel büyüklüğünün önemi</vt:lpstr>
      <vt:lpstr>Örnek parsel büyüklüğü kılavuzu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ÖRNEK PARSEL BÜYÜKLÜĞÜ  VE  ŞEKLİ</dc:title>
  <dc:creator>User</dc:creator>
  <cp:lastModifiedBy>User</cp:lastModifiedBy>
  <cp:revision>248</cp:revision>
  <dcterms:created xsi:type="dcterms:W3CDTF">2019-03-04T15:50:48Z</dcterms:created>
  <dcterms:modified xsi:type="dcterms:W3CDTF">2024-04-25T13:07:52Z</dcterms:modified>
</cp:coreProperties>
</file>